
<file path=[Content_Types].xml><?xml version="1.0" encoding="utf-8"?>
<Types xmlns="http://schemas.openxmlformats.org/package/2006/content-types">
  <Default Extension="jpeg" ContentType="image/jpeg"/>
  <Default Extension="jp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61" r:id="rId3"/>
    <p:sldId id="272" r:id="rId4"/>
    <p:sldId id="279" r:id="rId5"/>
    <p:sldId id="270" r:id="rId6"/>
    <p:sldId id="271" r:id="rId7"/>
    <p:sldId id="264" r:id="rId8"/>
    <p:sldId id="275" r:id="rId9"/>
    <p:sldId id="263" r:id="rId10"/>
    <p:sldId id="268" r:id="rId11"/>
    <p:sldId id="274" r:id="rId12"/>
    <p:sldId id="280" r:id="rId13"/>
    <p:sldId id="257" r:id="rId14"/>
    <p:sldId id="266" r:id="rId15"/>
    <p:sldId id="276" r:id="rId16"/>
    <p:sldId id="267" r:id="rId17"/>
    <p:sldId id="27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96F51E-611B-458F-9CFC-B97149B3AE10}" v="40" dt="2023-11-05T17:58:41.3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4660"/>
  </p:normalViewPr>
  <p:slideViewPr>
    <p:cSldViewPr snapToGrid="0">
      <p:cViewPr varScale="1">
        <p:scale>
          <a:sx n="91" d="100"/>
          <a:sy n="91" d="100"/>
        </p:scale>
        <p:origin x="50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zie Moore" userId="6d19c65f0d199c39" providerId="LiveId" clId="{4196F51E-611B-458F-9CFC-B97149B3AE10}"/>
    <pc:docChg chg="undo redo custSel addSld delSld modSld sldOrd">
      <pc:chgData name="Kenzie Moore" userId="6d19c65f0d199c39" providerId="LiveId" clId="{4196F51E-611B-458F-9CFC-B97149B3AE10}" dt="2023-11-06T20:06:57.267" v="2879" actId="27636"/>
      <pc:docMkLst>
        <pc:docMk/>
      </pc:docMkLst>
      <pc:sldChg chg="modSp mod">
        <pc:chgData name="Kenzie Moore" userId="6d19c65f0d199c39" providerId="LiveId" clId="{4196F51E-611B-458F-9CFC-B97149B3AE10}" dt="2023-11-04T22:34:54.686" v="950" actId="20577"/>
        <pc:sldMkLst>
          <pc:docMk/>
          <pc:sldMk cId="3015289669" sldId="256"/>
        </pc:sldMkLst>
        <pc:spChg chg="mod">
          <ac:chgData name="Kenzie Moore" userId="6d19c65f0d199c39" providerId="LiveId" clId="{4196F51E-611B-458F-9CFC-B97149B3AE10}" dt="2023-11-03T13:35:30.764" v="48"/>
          <ac:spMkLst>
            <pc:docMk/>
            <pc:sldMk cId="3015289669" sldId="256"/>
            <ac:spMk id="2" creationId="{1E139B0E-C2CB-A8D6-91DF-94BEE5DF7601}"/>
          </ac:spMkLst>
        </pc:spChg>
        <pc:spChg chg="mod">
          <ac:chgData name="Kenzie Moore" userId="6d19c65f0d199c39" providerId="LiveId" clId="{4196F51E-611B-458F-9CFC-B97149B3AE10}" dt="2023-11-04T22:34:54.686" v="950" actId="20577"/>
          <ac:spMkLst>
            <pc:docMk/>
            <pc:sldMk cId="3015289669" sldId="256"/>
            <ac:spMk id="3" creationId="{1F46F60A-EF00-7362-ED7D-24CDDB8A15F0}"/>
          </ac:spMkLst>
        </pc:spChg>
      </pc:sldChg>
      <pc:sldChg chg="modSp mod">
        <pc:chgData name="Kenzie Moore" userId="6d19c65f0d199c39" providerId="LiveId" clId="{4196F51E-611B-458F-9CFC-B97149B3AE10}" dt="2023-11-05T17:46:12.543" v="2764" actId="115"/>
        <pc:sldMkLst>
          <pc:docMk/>
          <pc:sldMk cId="2774194308" sldId="257"/>
        </pc:sldMkLst>
        <pc:spChg chg="mod">
          <ac:chgData name="Kenzie Moore" userId="6d19c65f0d199c39" providerId="LiveId" clId="{4196F51E-611B-458F-9CFC-B97149B3AE10}" dt="2023-11-05T17:42:07.570" v="2714" actId="20577"/>
          <ac:spMkLst>
            <pc:docMk/>
            <pc:sldMk cId="2774194308" sldId="257"/>
            <ac:spMk id="2" creationId="{12976CC1-6D87-B669-CDB1-6A4A620B4D9E}"/>
          </ac:spMkLst>
        </pc:spChg>
        <pc:spChg chg="mod">
          <ac:chgData name="Kenzie Moore" userId="6d19c65f0d199c39" providerId="LiveId" clId="{4196F51E-611B-458F-9CFC-B97149B3AE10}" dt="2023-11-05T17:46:12.543" v="2764" actId="115"/>
          <ac:spMkLst>
            <pc:docMk/>
            <pc:sldMk cId="2774194308" sldId="257"/>
            <ac:spMk id="3" creationId="{59B6267B-B969-8922-6BBC-1F8E5447837B}"/>
          </ac:spMkLst>
        </pc:spChg>
      </pc:sldChg>
      <pc:sldChg chg="del">
        <pc:chgData name="Kenzie Moore" userId="6d19c65f0d199c39" providerId="LiveId" clId="{4196F51E-611B-458F-9CFC-B97149B3AE10}" dt="2023-11-03T14:29:16.712" v="399" actId="47"/>
        <pc:sldMkLst>
          <pc:docMk/>
          <pc:sldMk cId="2829379911" sldId="258"/>
        </pc:sldMkLst>
      </pc:sldChg>
      <pc:sldChg chg="modSp del mod modShow">
        <pc:chgData name="Kenzie Moore" userId="6d19c65f0d199c39" providerId="LiveId" clId="{4196F51E-611B-458F-9CFC-B97149B3AE10}" dt="2023-11-05T17:40:54.188" v="2710" actId="2696"/>
        <pc:sldMkLst>
          <pc:docMk/>
          <pc:sldMk cId="974930724" sldId="259"/>
        </pc:sldMkLst>
        <pc:spChg chg="mod">
          <ac:chgData name="Kenzie Moore" userId="6d19c65f0d199c39" providerId="LiveId" clId="{4196F51E-611B-458F-9CFC-B97149B3AE10}" dt="2023-11-05T17:24:55.855" v="2364" actId="14100"/>
          <ac:spMkLst>
            <pc:docMk/>
            <pc:sldMk cId="974930724" sldId="259"/>
            <ac:spMk id="2" creationId="{CFFD188E-54D2-BEB4-41F8-4DB3DC1FFFBB}"/>
          </ac:spMkLst>
        </pc:spChg>
        <pc:spChg chg="mod">
          <ac:chgData name="Kenzie Moore" userId="6d19c65f0d199c39" providerId="LiveId" clId="{4196F51E-611B-458F-9CFC-B97149B3AE10}" dt="2023-11-05T17:25:27.861" v="2369" actId="403"/>
          <ac:spMkLst>
            <pc:docMk/>
            <pc:sldMk cId="974930724" sldId="259"/>
            <ac:spMk id="3" creationId="{004D8CF0-22ED-C016-F4AA-07A78F340C9B}"/>
          </ac:spMkLst>
        </pc:spChg>
      </pc:sldChg>
      <pc:sldChg chg="del">
        <pc:chgData name="Kenzie Moore" userId="6d19c65f0d199c39" providerId="LiveId" clId="{4196F51E-611B-458F-9CFC-B97149B3AE10}" dt="2023-11-05T16:55:07.613" v="2247" actId="2696"/>
        <pc:sldMkLst>
          <pc:docMk/>
          <pc:sldMk cId="702245646" sldId="260"/>
        </pc:sldMkLst>
      </pc:sldChg>
      <pc:sldChg chg="addSp delSp modSp new mod modClrScheme chgLayout">
        <pc:chgData name="Kenzie Moore" userId="6d19c65f0d199c39" providerId="LiveId" clId="{4196F51E-611B-458F-9CFC-B97149B3AE10}" dt="2023-11-03T14:38:07.882" v="598" actId="13926"/>
        <pc:sldMkLst>
          <pc:docMk/>
          <pc:sldMk cId="2596435539" sldId="261"/>
        </pc:sldMkLst>
        <pc:spChg chg="mod ord">
          <ac:chgData name="Kenzie Moore" userId="6d19c65f0d199c39" providerId="LiveId" clId="{4196F51E-611B-458F-9CFC-B97149B3AE10}" dt="2023-11-03T13:38:21.564" v="136" actId="700"/>
          <ac:spMkLst>
            <pc:docMk/>
            <pc:sldMk cId="2596435539" sldId="261"/>
            <ac:spMk id="2" creationId="{EEC6CF06-EF21-7E97-692B-59A222523462}"/>
          </ac:spMkLst>
        </pc:spChg>
        <pc:spChg chg="del mod ord">
          <ac:chgData name="Kenzie Moore" userId="6d19c65f0d199c39" providerId="LiveId" clId="{4196F51E-611B-458F-9CFC-B97149B3AE10}" dt="2023-11-03T13:38:21.564" v="136" actId="700"/>
          <ac:spMkLst>
            <pc:docMk/>
            <pc:sldMk cId="2596435539" sldId="261"/>
            <ac:spMk id="3" creationId="{4E1BFA82-8095-A04E-630F-E596C05BB8EB}"/>
          </ac:spMkLst>
        </pc:spChg>
        <pc:spChg chg="add mod ord">
          <ac:chgData name="Kenzie Moore" userId="6d19c65f0d199c39" providerId="LiveId" clId="{4196F51E-611B-458F-9CFC-B97149B3AE10}" dt="2023-11-03T14:36:45.135" v="581" actId="13926"/>
          <ac:spMkLst>
            <pc:docMk/>
            <pc:sldMk cId="2596435539" sldId="261"/>
            <ac:spMk id="4" creationId="{6F82E7FD-D429-A92F-2C8F-B2BFF7E2A664}"/>
          </ac:spMkLst>
        </pc:spChg>
        <pc:spChg chg="add mod ord">
          <ac:chgData name="Kenzie Moore" userId="6d19c65f0d199c39" providerId="LiveId" clId="{4196F51E-611B-458F-9CFC-B97149B3AE10}" dt="2023-11-03T14:38:07.882" v="598" actId="13926"/>
          <ac:spMkLst>
            <pc:docMk/>
            <pc:sldMk cId="2596435539" sldId="261"/>
            <ac:spMk id="5" creationId="{BE748FA9-11A8-5D04-1DF5-1E8BF2009B3F}"/>
          </ac:spMkLst>
        </pc:spChg>
      </pc:sldChg>
      <pc:sldChg chg="modSp new del mod">
        <pc:chgData name="Kenzie Moore" userId="6d19c65f0d199c39" providerId="LiveId" clId="{4196F51E-611B-458F-9CFC-B97149B3AE10}" dt="2023-11-03T14:29:07.792" v="398" actId="47"/>
        <pc:sldMkLst>
          <pc:docMk/>
          <pc:sldMk cId="1108190225" sldId="262"/>
        </pc:sldMkLst>
        <pc:spChg chg="mod">
          <ac:chgData name="Kenzie Moore" userId="6d19c65f0d199c39" providerId="LiveId" clId="{4196F51E-611B-458F-9CFC-B97149B3AE10}" dt="2023-11-03T13:42:19.491" v="157"/>
          <ac:spMkLst>
            <pc:docMk/>
            <pc:sldMk cId="1108190225" sldId="262"/>
            <ac:spMk id="2" creationId="{DA3EC410-0F67-9753-1204-81F1BE9BEC55}"/>
          </ac:spMkLst>
        </pc:spChg>
        <pc:spChg chg="mod">
          <ac:chgData name="Kenzie Moore" userId="6d19c65f0d199c39" providerId="LiveId" clId="{4196F51E-611B-458F-9CFC-B97149B3AE10}" dt="2023-11-03T13:43:13.999" v="183" actId="20577"/>
          <ac:spMkLst>
            <pc:docMk/>
            <pc:sldMk cId="1108190225" sldId="262"/>
            <ac:spMk id="3" creationId="{33C2F21B-469D-5F87-2D1A-89110E2FDEEE}"/>
          </ac:spMkLst>
        </pc:spChg>
        <pc:spChg chg="mod">
          <ac:chgData name="Kenzie Moore" userId="6d19c65f0d199c39" providerId="LiveId" clId="{4196F51E-611B-458F-9CFC-B97149B3AE10}" dt="2023-11-03T13:42:50.572" v="165" actId="21"/>
          <ac:spMkLst>
            <pc:docMk/>
            <pc:sldMk cId="1108190225" sldId="262"/>
            <ac:spMk id="4" creationId="{0D77EEE8-B248-0E00-2405-18C7DC89E597}"/>
          </ac:spMkLst>
        </pc:spChg>
      </pc:sldChg>
      <pc:sldChg chg="addSp delSp modSp add mod ord modClrScheme chgLayout">
        <pc:chgData name="Kenzie Moore" userId="6d19c65f0d199c39" providerId="LiveId" clId="{4196F51E-611B-458F-9CFC-B97149B3AE10}" dt="2023-11-04T22:42:06.742" v="1098" actId="27614"/>
        <pc:sldMkLst>
          <pc:docMk/>
          <pc:sldMk cId="3514175808" sldId="263"/>
        </pc:sldMkLst>
        <pc:spChg chg="del mod ord">
          <ac:chgData name="Kenzie Moore" userId="6d19c65f0d199c39" providerId="LiveId" clId="{4196F51E-611B-458F-9CFC-B97149B3AE10}" dt="2023-11-03T14:29:49.810" v="400" actId="700"/>
          <ac:spMkLst>
            <pc:docMk/>
            <pc:sldMk cId="3514175808" sldId="263"/>
            <ac:spMk id="2" creationId="{DA3EC410-0F67-9753-1204-81F1BE9BEC55}"/>
          </ac:spMkLst>
        </pc:spChg>
        <pc:spChg chg="add del mod ord">
          <ac:chgData name="Kenzie Moore" userId="6d19c65f0d199c39" providerId="LiveId" clId="{4196F51E-611B-458F-9CFC-B97149B3AE10}" dt="2023-11-04T22:40:26.381" v="1055" actId="931"/>
          <ac:spMkLst>
            <pc:docMk/>
            <pc:sldMk cId="3514175808" sldId="263"/>
            <ac:spMk id="2" creationId="{F8EA4017-FF2B-AA84-1174-1FD2F79B6A99}"/>
          </ac:spMkLst>
        </pc:spChg>
        <pc:spChg chg="del mod ord">
          <ac:chgData name="Kenzie Moore" userId="6d19c65f0d199c39" providerId="LiveId" clId="{4196F51E-611B-458F-9CFC-B97149B3AE10}" dt="2023-11-03T14:29:49.810" v="400" actId="700"/>
          <ac:spMkLst>
            <pc:docMk/>
            <pc:sldMk cId="3514175808" sldId="263"/>
            <ac:spMk id="3" creationId="{33C2F21B-469D-5F87-2D1A-89110E2FDEEE}"/>
          </ac:spMkLst>
        </pc:spChg>
        <pc:spChg chg="del">
          <ac:chgData name="Kenzie Moore" userId="6d19c65f0d199c39" providerId="LiveId" clId="{4196F51E-611B-458F-9CFC-B97149B3AE10}" dt="2023-11-03T14:29:49.810" v="400" actId="700"/>
          <ac:spMkLst>
            <pc:docMk/>
            <pc:sldMk cId="3514175808" sldId="263"/>
            <ac:spMk id="4" creationId="{0D77EEE8-B248-0E00-2405-18C7DC89E597}"/>
          </ac:spMkLst>
        </pc:spChg>
        <pc:spChg chg="add mod ord">
          <ac:chgData name="Kenzie Moore" userId="6d19c65f0d199c39" providerId="LiveId" clId="{4196F51E-611B-458F-9CFC-B97149B3AE10}" dt="2023-11-04T22:41:07.802" v="1086" actId="20577"/>
          <ac:spMkLst>
            <pc:docMk/>
            <pc:sldMk cId="3514175808" sldId="263"/>
            <ac:spMk id="5" creationId="{7F6EE10F-E603-3BB8-1C7A-8C3FFC7DF420}"/>
          </ac:spMkLst>
        </pc:spChg>
        <pc:spChg chg="add del mod ord">
          <ac:chgData name="Kenzie Moore" userId="6d19c65f0d199c39" providerId="LiveId" clId="{4196F51E-611B-458F-9CFC-B97149B3AE10}" dt="2023-11-04T22:42:05.657" v="1097" actId="931"/>
          <ac:spMkLst>
            <pc:docMk/>
            <pc:sldMk cId="3514175808" sldId="263"/>
            <ac:spMk id="6" creationId="{67A623C1-0D24-B4BF-2396-F3EAFAA3D655}"/>
          </ac:spMkLst>
        </pc:spChg>
        <pc:spChg chg="add del mod ord">
          <ac:chgData name="Kenzie Moore" userId="6d19c65f0d199c39" providerId="LiveId" clId="{4196F51E-611B-458F-9CFC-B97149B3AE10}" dt="2023-11-03T14:40:06.703" v="626" actId="478"/>
          <ac:spMkLst>
            <pc:docMk/>
            <pc:sldMk cId="3514175808" sldId="263"/>
            <ac:spMk id="7" creationId="{5DAF6BFD-07F7-D857-440B-1D105EFD45BE}"/>
          </ac:spMkLst>
        </pc:spChg>
        <pc:spChg chg="add del mod">
          <ac:chgData name="Kenzie Moore" userId="6d19c65f0d199c39" providerId="LiveId" clId="{4196F51E-611B-458F-9CFC-B97149B3AE10}" dt="2023-11-03T14:40:09.883" v="627" actId="700"/>
          <ac:spMkLst>
            <pc:docMk/>
            <pc:sldMk cId="3514175808" sldId="263"/>
            <ac:spMk id="9" creationId="{4DCF992C-D5B1-B292-90B1-52EEA6E69BD9}"/>
          </ac:spMkLst>
        </pc:spChg>
        <pc:picChg chg="add mod">
          <ac:chgData name="Kenzie Moore" userId="6d19c65f0d199c39" providerId="LiveId" clId="{4196F51E-611B-458F-9CFC-B97149B3AE10}" dt="2023-11-04T22:40:27.606" v="1056" actId="27614"/>
          <ac:picMkLst>
            <pc:docMk/>
            <pc:sldMk cId="3514175808" sldId="263"/>
            <ac:picMk id="4" creationId="{7A217722-2E86-A9E3-92C4-41ABB08C6A79}"/>
          </ac:picMkLst>
        </pc:picChg>
        <pc:picChg chg="add mod">
          <ac:chgData name="Kenzie Moore" userId="6d19c65f0d199c39" providerId="LiveId" clId="{4196F51E-611B-458F-9CFC-B97149B3AE10}" dt="2023-11-04T22:42:06.742" v="1098" actId="27614"/>
          <ac:picMkLst>
            <pc:docMk/>
            <pc:sldMk cId="3514175808" sldId="263"/>
            <ac:picMk id="8" creationId="{94DA8262-1657-DE1A-A97F-364E9A2A29A8}"/>
          </ac:picMkLst>
        </pc:picChg>
      </pc:sldChg>
      <pc:sldChg chg="addSp delSp modSp add mod ord modClrScheme chgLayout">
        <pc:chgData name="Kenzie Moore" userId="6d19c65f0d199c39" providerId="LiveId" clId="{4196F51E-611B-458F-9CFC-B97149B3AE10}" dt="2023-11-05T17:32:14.206" v="2499" actId="27636"/>
        <pc:sldMkLst>
          <pc:docMk/>
          <pc:sldMk cId="2408625714" sldId="264"/>
        </pc:sldMkLst>
        <pc:spChg chg="mod ord">
          <ac:chgData name="Kenzie Moore" userId="6d19c65f0d199c39" providerId="LiveId" clId="{4196F51E-611B-458F-9CFC-B97149B3AE10}" dt="2023-11-05T17:31:06.622" v="2473" actId="700"/>
          <ac:spMkLst>
            <pc:docMk/>
            <pc:sldMk cId="2408625714" sldId="264"/>
            <ac:spMk id="2" creationId="{DA3EC410-0F67-9753-1204-81F1BE9BEC55}"/>
          </ac:spMkLst>
        </pc:spChg>
        <pc:spChg chg="mod ord">
          <ac:chgData name="Kenzie Moore" userId="6d19c65f0d199c39" providerId="LiveId" clId="{4196F51E-611B-458F-9CFC-B97149B3AE10}" dt="2023-11-05T17:32:14.206" v="2499" actId="27636"/>
          <ac:spMkLst>
            <pc:docMk/>
            <pc:sldMk cId="2408625714" sldId="264"/>
            <ac:spMk id="3" creationId="{33C2F21B-469D-5F87-2D1A-89110E2FDEEE}"/>
          </ac:spMkLst>
        </pc:spChg>
        <pc:spChg chg="del mod ord">
          <ac:chgData name="Kenzie Moore" userId="6d19c65f0d199c39" providerId="LiveId" clId="{4196F51E-611B-458F-9CFC-B97149B3AE10}" dt="2023-11-05T17:31:06.622" v="2473" actId="700"/>
          <ac:spMkLst>
            <pc:docMk/>
            <pc:sldMk cId="2408625714" sldId="264"/>
            <ac:spMk id="4" creationId="{0D77EEE8-B248-0E00-2405-18C7DC89E597}"/>
          </ac:spMkLst>
        </pc:spChg>
        <pc:spChg chg="add mod ord">
          <ac:chgData name="Kenzie Moore" userId="6d19c65f0d199c39" providerId="LiveId" clId="{4196F51E-611B-458F-9CFC-B97149B3AE10}" dt="2023-11-05T17:31:11.413" v="2474"/>
          <ac:spMkLst>
            <pc:docMk/>
            <pc:sldMk cId="2408625714" sldId="264"/>
            <ac:spMk id="5" creationId="{1B51FD83-B30A-D922-8C42-F6D1A431C3A7}"/>
          </ac:spMkLst>
        </pc:spChg>
        <pc:spChg chg="add mod ord">
          <ac:chgData name="Kenzie Moore" userId="6d19c65f0d199c39" providerId="LiveId" clId="{4196F51E-611B-458F-9CFC-B97149B3AE10}" dt="2023-11-05T17:31:24.104" v="2477"/>
          <ac:spMkLst>
            <pc:docMk/>
            <pc:sldMk cId="2408625714" sldId="264"/>
            <ac:spMk id="6" creationId="{84E9981D-681C-39CB-C74C-3FC7FD7CE726}"/>
          </ac:spMkLst>
        </pc:spChg>
        <pc:spChg chg="add mod ord">
          <ac:chgData name="Kenzie Moore" userId="6d19c65f0d199c39" providerId="LiveId" clId="{4196F51E-611B-458F-9CFC-B97149B3AE10}" dt="2023-11-05T17:31:57.320" v="2496" actId="27636"/>
          <ac:spMkLst>
            <pc:docMk/>
            <pc:sldMk cId="2408625714" sldId="264"/>
            <ac:spMk id="7" creationId="{1DF7EF82-DD82-7F76-5332-0311AE60BB8A}"/>
          </ac:spMkLst>
        </pc:spChg>
      </pc:sldChg>
      <pc:sldChg chg="modSp add del mod ord">
        <pc:chgData name="Kenzie Moore" userId="6d19c65f0d199c39" providerId="LiveId" clId="{4196F51E-611B-458F-9CFC-B97149B3AE10}" dt="2023-11-04T22:42:40.308" v="1108" actId="47"/>
        <pc:sldMkLst>
          <pc:docMk/>
          <pc:sldMk cId="182931011" sldId="265"/>
        </pc:sldMkLst>
        <pc:spChg chg="mod">
          <ac:chgData name="Kenzie Moore" userId="6d19c65f0d199c39" providerId="LiveId" clId="{4196F51E-611B-458F-9CFC-B97149B3AE10}" dt="2023-11-03T14:29:02.144" v="397" actId="20577"/>
          <ac:spMkLst>
            <pc:docMk/>
            <pc:sldMk cId="182931011" sldId="265"/>
            <ac:spMk id="2" creationId="{DA3EC410-0F67-9753-1204-81F1BE9BEC55}"/>
          </ac:spMkLst>
        </pc:spChg>
        <pc:spChg chg="mod">
          <ac:chgData name="Kenzie Moore" userId="6d19c65f0d199c39" providerId="LiveId" clId="{4196F51E-611B-458F-9CFC-B97149B3AE10}" dt="2023-11-04T22:37:20.570" v="1035" actId="20577"/>
          <ac:spMkLst>
            <pc:docMk/>
            <pc:sldMk cId="182931011" sldId="265"/>
            <ac:spMk id="3" creationId="{33C2F21B-469D-5F87-2D1A-89110E2FDEEE}"/>
          </ac:spMkLst>
        </pc:spChg>
      </pc:sldChg>
      <pc:sldChg chg="addSp delSp modSp new mod modClrScheme chgLayout modNotesTx">
        <pc:chgData name="Kenzie Moore" userId="6d19c65f0d199c39" providerId="LiveId" clId="{4196F51E-611B-458F-9CFC-B97149B3AE10}" dt="2023-11-05T17:56:45.882" v="2838" actId="115"/>
        <pc:sldMkLst>
          <pc:docMk/>
          <pc:sldMk cId="3838776609" sldId="266"/>
        </pc:sldMkLst>
        <pc:spChg chg="mod ord">
          <ac:chgData name="Kenzie Moore" userId="6d19c65f0d199c39" providerId="LiveId" clId="{4196F51E-611B-458F-9CFC-B97149B3AE10}" dt="2023-11-05T17:56:15.609" v="2822" actId="20577"/>
          <ac:spMkLst>
            <pc:docMk/>
            <pc:sldMk cId="3838776609" sldId="266"/>
            <ac:spMk id="2" creationId="{5EF1A28C-B35F-2735-64C6-71ABFE9B6C00}"/>
          </ac:spMkLst>
        </pc:spChg>
        <pc:spChg chg="del mod ord">
          <ac:chgData name="Kenzie Moore" userId="6d19c65f0d199c39" providerId="LiveId" clId="{4196F51E-611B-458F-9CFC-B97149B3AE10}" dt="2023-11-05T15:42:24.073" v="1109" actId="700"/>
          <ac:spMkLst>
            <pc:docMk/>
            <pc:sldMk cId="3838776609" sldId="266"/>
            <ac:spMk id="3" creationId="{FFFF84C9-4E29-7C4A-670D-BE4C945D661F}"/>
          </ac:spMkLst>
        </pc:spChg>
        <pc:spChg chg="del">
          <ac:chgData name="Kenzie Moore" userId="6d19c65f0d199c39" providerId="LiveId" clId="{4196F51E-611B-458F-9CFC-B97149B3AE10}" dt="2023-11-05T15:42:24.073" v="1109" actId="700"/>
          <ac:spMkLst>
            <pc:docMk/>
            <pc:sldMk cId="3838776609" sldId="266"/>
            <ac:spMk id="4" creationId="{F7ADFDC9-D043-2672-BC62-CF3EB9C55AEA}"/>
          </ac:spMkLst>
        </pc:spChg>
        <pc:spChg chg="add mod ord">
          <ac:chgData name="Kenzie Moore" userId="6d19c65f0d199c39" providerId="LiveId" clId="{4196F51E-611B-458F-9CFC-B97149B3AE10}" dt="2023-11-05T17:56:45.882" v="2838" actId="115"/>
          <ac:spMkLst>
            <pc:docMk/>
            <pc:sldMk cId="3838776609" sldId="266"/>
            <ac:spMk id="5" creationId="{967D710A-B036-9C4D-4546-CEE3EF6D1654}"/>
          </ac:spMkLst>
        </pc:spChg>
      </pc:sldChg>
      <pc:sldChg chg="addSp delSp modSp new mod modClrScheme chgLayout">
        <pc:chgData name="Kenzie Moore" userId="6d19c65f0d199c39" providerId="LiveId" clId="{4196F51E-611B-458F-9CFC-B97149B3AE10}" dt="2023-11-05T17:34:56.174" v="2535" actId="27636"/>
        <pc:sldMkLst>
          <pc:docMk/>
          <pc:sldMk cId="85501608" sldId="267"/>
        </pc:sldMkLst>
        <pc:spChg chg="add mod ord">
          <ac:chgData name="Kenzie Moore" userId="6d19c65f0d199c39" providerId="LiveId" clId="{4196F51E-611B-458F-9CFC-B97149B3AE10}" dt="2023-11-05T17:34:56.174" v="2535" actId="27636"/>
          <ac:spMkLst>
            <pc:docMk/>
            <pc:sldMk cId="85501608" sldId="267"/>
            <ac:spMk id="2" creationId="{0F334099-DD1A-CA9A-320A-6F9D548B4AD5}"/>
          </ac:spMkLst>
        </pc:spChg>
        <pc:spChg chg="del mod ord">
          <ac:chgData name="Kenzie Moore" userId="6d19c65f0d199c39" providerId="LiveId" clId="{4196F51E-611B-458F-9CFC-B97149B3AE10}" dt="2023-11-03T14:30:40.036" v="454" actId="700"/>
          <ac:spMkLst>
            <pc:docMk/>
            <pc:sldMk cId="85501608" sldId="267"/>
            <ac:spMk id="2" creationId="{8301154E-5914-7D3B-389C-778DB58B604B}"/>
          </ac:spMkLst>
        </pc:spChg>
        <pc:spChg chg="del mod ord">
          <ac:chgData name="Kenzie Moore" userId="6d19c65f0d199c39" providerId="LiveId" clId="{4196F51E-611B-458F-9CFC-B97149B3AE10}" dt="2023-11-03T14:30:40.036" v="454" actId="700"/>
          <ac:spMkLst>
            <pc:docMk/>
            <pc:sldMk cId="85501608" sldId="267"/>
            <ac:spMk id="3" creationId="{076DDD5D-0D64-29DC-EFEF-7BA8EDD96CBA}"/>
          </ac:spMkLst>
        </pc:spChg>
        <pc:spChg chg="del">
          <ac:chgData name="Kenzie Moore" userId="6d19c65f0d199c39" providerId="LiveId" clId="{4196F51E-611B-458F-9CFC-B97149B3AE10}" dt="2023-11-03T14:30:40.036" v="454" actId="700"/>
          <ac:spMkLst>
            <pc:docMk/>
            <pc:sldMk cId="85501608" sldId="267"/>
            <ac:spMk id="4" creationId="{C7A2CB31-355B-2535-34DA-BF55D5017B9C}"/>
          </ac:spMkLst>
        </pc:spChg>
        <pc:spChg chg="add mod ord">
          <ac:chgData name="Kenzie Moore" userId="6d19c65f0d199c39" providerId="LiveId" clId="{4196F51E-611B-458F-9CFC-B97149B3AE10}" dt="2023-11-05T16:25:54.522" v="1563" actId="20577"/>
          <ac:spMkLst>
            <pc:docMk/>
            <pc:sldMk cId="85501608" sldId="267"/>
            <ac:spMk id="5" creationId="{92C4FD48-64F8-E88E-08C0-8654EDF73E4A}"/>
          </ac:spMkLst>
        </pc:spChg>
        <pc:spChg chg="add mod ord">
          <ac:chgData name="Kenzie Moore" userId="6d19c65f0d199c39" providerId="LiveId" clId="{4196F51E-611B-458F-9CFC-B97149B3AE10}" dt="2023-11-05T17:34:07.022" v="2518" actId="27636"/>
          <ac:spMkLst>
            <pc:docMk/>
            <pc:sldMk cId="85501608" sldId="267"/>
            <ac:spMk id="6" creationId="{3FAFA155-D132-8167-F2F8-E0B968755AC5}"/>
          </ac:spMkLst>
        </pc:spChg>
      </pc:sldChg>
      <pc:sldChg chg="addSp delSp modSp add mod modClrScheme modAnim chgLayout">
        <pc:chgData name="Kenzie Moore" userId="6d19c65f0d199c39" providerId="LiveId" clId="{4196F51E-611B-458F-9CFC-B97149B3AE10}" dt="2023-11-05T17:58:05.866" v="2855"/>
        <pc:sldMkLst>
          <pc:docMk/>
          <pc:sldMk cId="228856802" sldId="268"/>
        </pc:sldMkLst>
        <pc:spChg chg="add del mod ord">
          <ac:chgData name="Kenzie Moore" userId="6d19c65f0d199c39" providerId="LiveId" clId="{4196F51E-611B-458F-9CFC-B97149B3AE10}" dt="2023-11-04T22:39:24.029" v="1050"/>
          <ac:spMkLst>
            <pc:docMk/>
            <pc:sldMk cId="228856802" sldId="268"/>
            <ac:spMk id="2" creationId="{59F92BD5-BECE-A859-C3BE-36E10D828614}"/>
          </ac:spMkLst>
        </pc:spChg>
        <pc:spChg chg="mod ord">
          <ac:chgData name="Kenzie Moore" userId="6d19c65f0d199c39" providerId="LiveId" clId="{4196F51E-611B-458F-9CFC-B97149B3AE10}" dt="2023-11-04T22:41:17.214" v="1087"/>
          <ac:spMkLst>
            <pc:docMk/>
            <pc:sldMk cId="228856802" sldId="268"/>
            <ac:spMk id="5" creationId="{7F6EE10F-E603-3BB8-1C7A-8C3FFC7DF420}"/>
          </ac:spMkLst>
        </pc:spChg>
        <pc:spChg chg="del mod ord">
          <ac:chgData name="Kenzie Moore" userId="6d19c65f0d199c39" providerId="LiveId" clId="{4196F51E-611B-458F-9CFC-B97149B3AE10}" dt="2023-11-04T22:39:38.319" v="1054"/>
          <ac:spMkLst>
            <pc:docMk/>
            <pc:sldMk cId="228856802" sldId="268"/>
            <ac:spMk id="6" creationId="{67A623C1-0D24-B4BF-2396-F3EAFAA3D655}"/>
          </ac:spMkLst>
        </pc:spChg>
        <pc:picChg chg="add mod">
          <ac:chgData name="Kenzie Moore" userId="6d19c65f0d199c39" providerId="LiveId" clId="{4196F51E-611B-458F-9CFC-B97149B3AE10}" dt="2023-11-04T22:39:24.029" v="1050"/>
          <ac:picMkLst>
            <pc:docMk/>
            <pc:sldMk cId="228856802" sldId="268"/>
            <ac:picMk id="3" creationId="{0B5CCA0A-79C3-E45F-792D-46F3B42FE0E2}"/>
          </ac:picMkLst>
        </pc:picChg>
        <pc:picChg chg="add mod">
          <ac:chgData name="Kenzie Moore" userId="6d19c65f0d199c39" providerId="LiveId" clId="{4196F51E-611B-458F-9CFC-B97149B3AE10}" dt="2023-11-04T22:39:38.319" v="1054"/>
          <ac:picMkLst>
            <pc:docMk/>
            <pc:sldMk cId="228856802" sldId="268"/>
            <ac:picMk id="4" creationId="{88EB01DA-FC3B-5935-CA57-5B311982B7B1}"/>
          </ac:picMkLst>
        </pc:picChg>
      </pc:sldChg>
      <pc:sldChg chg="modSp new del mod modShow">
        <pc:chgData name="Kenzie Moore" userId="6d19c65f0d199c39" providerId="LiveId" clId="{4196F51E-611B-458F-9CFC-B97149B3AE10}" dt="2023-11-05T17:57:00.889" v="2839" actId="2696"/>
        <pc:sldMkLst>
          <pc:docMk/>
          <pc:sldMk cId="2435589255" sldId="269"/>
        </pc:sldMkLst>
        <pc:spChg chg="mod">
          <ac:chgData name="Kenzie Moore" userId="6d19c65f0d199c39" providerId="LiveId" clId="{4196F51E-611B-458F-9CFC-B97149B3AE10}" dt="2023-11-05T17:24:39.675" v="2361" actId="14100"/>
          <ac:spMkLst>
            <pc:docMk/>
            <pc:sldMk cId="2435589255" sldId="269"/>
            <ac:spMk id="2" creationId="{AFD3675A-B675-ADAA-4A15-03F39D41B18D}"/>
          </ac:spMkLst>
        </pc:spChg>
        <pc:spChg chg="mod">
          <ac:chgData name="Kenzie Moore" userId="6d19c65f0d199c39" providerId="LiveId" clId="{4196F51E-611B-458F-9CFC-B97149B3AE10}" dt="2023-11-05T17:24:43.742" v="2363" actId="20577"/>
          <ac:spMkLst>
            <pc:docMk/>
            <pc:sldMk cId="2435589255" sldId="269"/>
            <ac:spMk id="3" creationId="{FC6ED5D1-9DB7-71F0-6DE2-D5EA181815F7}"/>
          </ac:spMkLst>
        </pc:spChg>
      </pc:sldChg>
      <pc:sldChg chg="addSp delSp modSp new mod modClrScheme chgLayout">
        <pc:chgData name="Kenzie Moore" userId="6d19c65f0d199c39" providerId="LiveId" clId="{4196F51E-611B-458F-9CFC-B97149B3AE10}" dt="2023-11-05T17:23:45.493" v="2328" actId="13926"/>
        <pc:sldMkLst>
          <pc:docMk/>
          <pc:sldMk cId="1699691795" sldId="270"/>
        </pc:sldMkLst>
        <pc:spChg chg="mod ord">
          <ac:chgData name="Kenzie Moore" userId="6d19c65f0d199c39" providerId="LiveId" clId="{4196F51E-611B-458F-9CFC-B97149B3AE10}" dt="2023-11-05T17:21:16.479" v="2276" actId="20577"/>
          <ac:spMkLst>
            <pc:docMk/>
            <pc:sldMk cId="1699691795" sldId="270"/>
            <ac:spMk id="2" creationId="{514DFAB7-7619-5BF7-4671-96DD890B3204}"/>
          </ac:spMkLst>
        </pc:spChg>
        <pc:spChg chg="del mod ord">
          <ac:chgData name="Kenzie Moore" userId="6d19c65f0d199c39" providerId="LiveId" clId="{4196F51E-611B-458F-9CFC-B97149B3AE10}" dt="2023-11-03T14:44:47.652" v="647" actId="700"/>
          <ac:spMkLst>
            <pc:docMk/>
            <pc:sldMk cId="1699691795" sldId="270"/>
            <ac:spMk id="3" creationId="{7F7AC143-0673-0973-408E-7C335BB25363}"/>
          </ac:spMkLst>
        </pc:spChg>
        <pc:spChg chg="del">
          <ac:chgData name="Kenzie Moore" userId="6d19c65f0d199c39" providerId="LiveId" clId="{4196F51E-611B-458F-9CFC-B97149B3AE10}" dt="2023-11-03T14:44:47.652" v="647" actId="700"/>
          <ac:spMkLst>
            <pc:docMk/>
            <pc:sldMk cId="1699691795" sldId="270"/>
            <ac:spMk id="4" creationId="{FC4C86D9-6516-7D42-F023-E22702804E13}"/>
          </ac:spMkLst>
        </pc:spChg>
        <pc:spChg chg="add mod ord">
          <ac:chgData name="Kenzie Moore" userId="6d19c65f0d199c39" providerId="LiveId" clId="{4196F51E-611B-458F-9CFC-B97149B3AE10}" dt="2023-11-05T17:23:45.493" v="2328" actId="13926"/>
          <ac:spMkLst>
            <pc:docMk/>
            <pc:sldMk cId="1699691795" sldId="270"/>
            <ac:spMk id="5" creationId="{A11350EC-6473-16C0-1746-79D740836F70}"/>
          </ac:spMkLst>
        </pc:spChg>
      </pc:sldChg>
      <pc:sldChg chg="modSp add mod ord">
        <pc:chgData name="Kenzie Moore" userId="6d19c65f0d199c39" providerId="LiveId" clId="{4196F51E-611B-458F-9CFC-B97149B3AE10}" dt="2023-11-05T17:50:10.209" v="2770" actId="27636"/>
        <pc:sldMkLst>
          <pc:docMk/>
          <pc:sldMk cId="2032016386" sldId="271"/>
        </pc:sldMkLst>
        <pc:spChg chg="mod">
          <ac:chgData name="Kenzie Moore" userId="6d19c65f0d199c39" providerId="LiveId" clId="{4196F51E-611B-458F-9CFC-B97149B3AE10}" dt="2023-11-05T17:24:21.701" v="2360" actId="20577"/>
          <ac:spMkLst>
            <pc:docMk/>
            <pc:sldMk cId="2032016386" sldId="271"/>
            <ac:spMk id="2" creationId="{514DFAB7-7619-5BF7-4671-96DD890B3204}"/>
          </ac:spMkLst>
        </pc:spChg>
        <pc:spChg chg="mod">
          <ac:chgData name="Kenzie Moore" userId="6d19c65f0d199c39" providerId="LiveId" clId="{4196F51E-611B-458F-9CFC-B97149B3AE10}" dt="2023-11-05T17:50:10.209" v="2770" actId="27636"/>
          <ac:spMkLst>
            <pc:docMk/>
            <pc:sldMk cId="2032016386" sldId="271"/>
            <ac:spMk id="3" creationId="{7F7AC143-0673-0973-408E-7C335BB25363}"/>
          </ac:spMkLst>
        </pc:spChg>
        <pc:spChg chg="mod">
          <ac:chgData name="Kenzie Moore" userId="6d19c65f0d199c39" providerId="LiveId" clId="{4196F51E-611B-458F-9CFC-B97149B3AE10}" dt="2023-11-05T16:50:59.176" v="2246" actId="13926"/>
          <ac:spMkLst>
            <pc:docMk/>
            <pc:sldMk cId="2032016386" sldId="271"/>
            <ac:spMk id="4" creationId="{FC4C86D9-6516-7D42-F023-E22702804E13}"/>
          </ac:spMkLst>
        </pc:spChg>
      </pc:sldChg>
      <pc:sldChg chg="delSp modSp add mod modClrScheme chgLayout">
        <pc:chgData name="Kenzie Moore" userId="6d19c65f0d199c39" providerId="LiveId" clId="{4196F51E-611B-458F-9CFC-B97149B3AE10}" dt="2023-11-05T16:16:51.596" v="1386" actId="27636"/>
        <pc:sldMkLst>
          <pc:docMk/>
          <pc:sldMk cId="1089669125" sldId="272"/>
        </pc:sldMkLst>
        <pc:spChg chg="mod ord">
          <ac:chgData name="Kenzie Moore" userId="6d19c65f0d199c39" providerId="LiveId" clId="{4196F51E-611B-458F-9CFC-B97149B3AE10}" dt="2023-11-05T16:05:28.660" v="1207" actId="27636"/>
          <ac:spMkLst>
            <pc:docMk/>
            <pc:sldMk cId="1089669125" sldId="272"/>
            <ac:spMk id="2" creationId="{EEC6CF06-EF21-7E97-692B-59A222523462}"/>
          </ac:spMkLst>
        </pc:spChg>
        <pc:spChg chg="mod ord">
          <ac:chgData name="Kenzie Moore" userId="6d19c65f0d199c39" providerId="LiveId" clId="{4196F51E-611B-458F-9CFC-B97149B3AE10}" dt="2023-11-05T16:16:51.596" v="1386" actId="27636"/>
          <ac:spMkLst>
            <pc:docMk/>
            <pc:sldMk cId="1089669125" sldId="272"/>
            <ac:spMk id="4" creationId="{6F82E7FD-D429-A92F-2C8F-B2BFF7E2A664}"/>
          </ac:spMkLst>
        </pc:spChg>
        <pc:spChg chg="del mod">
          <ac:chgData name="Kenzie Moore" userId="6d19c65f0d199c39" providerId="LiveId" clId="{4196F51E-611B-458F-9CFC-B97149B3AE10}" dt="2023-11-03T14:56:55.152" v="935" actId="478"/>
          <ac:spMkLst>
            <pc:docMk/>
            <pc:sldMk cId="1089669125" sldId="272"/>
            <ac:spMk id="5" creationId="{BE748FA9-11A8-5D04-1DF5-1E8BF2009B3F}"/>
          </ac:spMkLst>
        </pc:spChg>
      </pc:sldChg>
      <pc:sldChg chg="modSp add del mod">
        <pc:chgData name="Kenzie Moore" userId="6d19c65f0d199c39" providerId="LiveId" clId="{4196F51E-611B-458F-9CFC-B97149B3AE10}" dt="2023-11-05T16:49:55.040" v="2228" actId="47"/>
        <pc:sldMkLst>
          <pc:docMk/>
          <pc:sldMk cId="4144633895" sldId="273"/>
        </pc:sldMkLst>
        <pc:spChg chg="mod">
          <ac:chgData name="Kenzie Moore" userId="6d19c65f0d199c39" providerId="LiveId" clId="{4196F51E-611B-458F-9CFC-B97149B3AE10}" dt="2023-11-05T16:35:44.558" v="2132" actId="14100"/>
          <ac:spMkLst>
            <pc:docMk/>
            <pc:sldMk cId="4144633895" sldId="273"/>
            <ac:spMk id="2" creationId="{EEC6CF06-EF21-7E97-692B-59A222523462}"/>
          </ac:spMkLst>
        </pc:spChg>
        <pc:spChg chg="mod">
          <ac:chgData name="Kenzie Moore" userId="6d19c65f0d199c39" providerId="LiveId" clId="{4196F51E-611B-458F-9CFC-B97149B3AE10}" dt="2023-11-04T22:35:37.778" v="956" actId="114"/>
          <ac:spMkLst>
            <pc:docMk/>
            <pc:sldMk cId="4144633895" sldId="273"/>
            <ac:spMk id="4" creationId="{6F82E7FD-D429-A92F-2C8F-B2BFF7E2A664}"/>
          </ac:spMkLst>
        </pc:spChg>
        <pc:spChg chg="mod">
          <ac:chgData name="Kenzie Moore" userId="6d19c65f0d199c39" providerId="LiveId" clId="{4196F51E-611B-458F-9CFC-B97149B3AE10}" dt="2023-11-04T22:36:23.934" v="964" actId="13926"/>
          <ac:spMkLst>
            <pc:docMk/>
            <pc:sldMk cId="4144633895" sldId="273"/>
            <ac:spMk id="5" creationId="{BE748FA9-11A8-5D04-1DF5-1E8BF2009B3F}"/>
          </ac:spMkLst>
        </pc:spChg>
      </pc:sldChg>
      <pc:sldChg chg="addSp delSp modSp add mod ord modAnim">
        <pc:chgData name="Kenzie Moore" userId="6d19c65f0d199c39" providerId="LiveId" clId="{4196F51E-611B-458F-9CFC-B97149B3AE10}" dt="2023-11-05T17:58:32.277" v="2856"/>
        <pc:sldMkLst>
          <pc:docMk/>
          <pc:sldMk cId="3010933788" sldId="274"/>
        </pc:sldMkLst>
        <pc:spChg chg="del mod">
          <ac:chgData name="Kenzie Moore" userId="6d19c65f0d199c39" providerId="LiveId" clId="{4196F51E-611B-458F-9CFC-B97149B3AE10}" dt="2023-11-04T22:39:06.433" v="1046"/>
          <ac:spMkLst>
            <pc:docMk/>
            <pc:sldMk cId="3010933788" sldId="274"/>
            <ac:spMk id="2" creationId="{F8EA4017-FF2B-AA84-1174-1FD2F79B6A99}"/>
          </ac:spMkLst>
        </pc:spChg>
        <pc:spChg chg="mod">
          <ac:chgData name="Kenzie Moore" userId="6d19c65f0d199c39" providerId="LiveId" clId="{4196F51E-611B-458F-9CFC-B97149B3AE10}" dt="2023-11-04T22:41:21.396" v="1088"/>
          <ac:spMkLst>
            <pc:docMk/>
            <pc:sldMk cId="3010933788" sldId="274"/>
            <ac:spMk id="5" creationId="{7F6EE10F-E603-3BB8-1C7A-8C3FFC7DF420}"/>
          </ac:spMkLst>
        </pc:spChg>
        <pc:spChg chg="del mod">
          <ac:chgData name="Kenzie Moore" userId="6d19c65f0d199c39" providerId="LiveId" clId="{4196F51E-611B-458F-9CFC-B97149B3AE10}" dt="2023-11-04T22:38:56.858" v="1045"/>
          <ac:spMkLst>
            <pc:docMk/>
            <pc:sldMk cId="3010933788" sldId="274"/>
            <ac:spMk id="6" creationId="{67A623C1-0D24-B4BF-2396-F3EAFAA3D655}"/>
          </ac:spMkLst>
        </pc:spChg>
        <pc:picChg chg="add mod">
          <ac:chgData name="Kenzie Moore" userId="6d19c65f0d199c39" providerId="LiveId" clId="{4196F51E-611B-458F-9CFC-B97149B3AE10}" dt="2023-11-04T22:38:56.858" v="1045"/>
          <ac:picMkLst>
            <pc:docMk/>
            <pc:sldMk cId="3010933788" sldId="274"/>
            <ac:picMk id="3" creationId="{DFB74955-D115-086E-0720-C93875E34A34}"/>
          </ac:picMkLst>
        </pc:picChg>
        <pc:picChg chg="add mod">
          <ac:chgData name="Kenzie Moore" userId="6d19c65f0d199c39" providerId="LiveId" clId="{4196F51E-611B-458F-9CFC-B97149B3AE10}" dt="2023-11-04T22:39:06.433" v="1046"/>
          <ac:picMkLst>
            <pc:docMk/>
            <pc:sldMk cId="3010933788" sldId="274"/>
            <ac:picMk id="4" creationId="{41C805B5-8C15-9FC1-D179-18CA2CE93722}"/>
          </ac:picMkLst>
        </pc:picChg>
      </pc:sldChg>
      <pc:sldChg chg="addSp delSp modSp add mod">
        <pc:chgData name="Kenzie Moore" userId="6d19c65f0d199c39" providerId="LiveId" clId="{4196F51E-611B-458F-9CFC-B97149B3AE10}" dt="2023-11-04T22:41:54.354" v="1094" actId="14826"/>
        <pc:sldMkLst>
          <pc:docMk/>
          <pc:sldMk cId="3483674683" sldId="275"/>
        </pc:sldMkLst>
        <pc:spChg chg="mod">
          <ac:chgData name="Kenzie Moore" userId="6d19c65f0d199c39" providerId="LiveId" clId="{4196F51E-611B-458F-9CFC-B97149B3AE10}" dt="2023-11-04T22:40:59.590" v="1078" actId="20577"/>
          <ac:spMkLst>
            <pc:docMk/>
            <pc:sldMk cId="3483674683" sldId="275"/>
            <ac:spMk id="5" creationId="{7F6EE10F-E603-3BB8-1C7A-8C3FFC7DF420}"/>
          </ac:spMkLst>
        </pc:spChg>
        <pc:spChg chg="del mod">
          <ac:chgData name="Kenzie Moore" userId="6d19c65f0d199c39" providerId="LiveId" clId="{4196F51E-611B-458F-9CFC-B97149B3AE10}" dt="2023-11-04T22:41:43.176" v="1091" actId="931"/>
          <ac:spMkLst>
            <pc:docMk/>
            <pc:sldMk cId="3483674683" sldId="275"/>
            <ac:spMk id="6" creationId="{67A623C1-0D24-B4BF-2396-F3EAFAA3D655}"/>
          </ac:spMkLst>
        </pc:spChg>
        <pc:picChg chg="add mod">
          <ac:chgData name="Kenzie Moore" userId="6d19c65f0d199c39" providerId="LiveId" clId="{4196F51E-611B-458F-9CFC-B97149B3AE10}" dt="2023-11-04T22:41:43.971" v="1092" actId="27614"/>
          <ac:picMkLst>
            <pc:docMk/>
            <pc:sldMk cId="3483674683" sldId="275"/>
            <ac:picMk id="3" creationId="{53745CEF-949D-E0C9-EB43-1A52D30288BA}"/>
          </ac:picMkLst>
        </pc:picChg>
        <pc:picChg chg="mod">
          <ac:chgData name="Kenzie Moore" userId="6d19c65f0d199c39" providerId="LiveId" clId="{4196F51E-611B-458F-9CFC-B97149B3AE10}" dt="2023-11-04T22:41:54.354" v="1094" actId="14826"/>
          <ac:picMkLst>
            <pc:docMk/>
            <pc:sldMk cId="3483674683" sldId="275"/>
            <ac:picMk id="4" creationId="{7A217722-2E86-A9E3-92C4-41ABB08C6A79}"/>
          </ac:picMkLst>
        </pc:picChg>
      </pc:sldChg>
      <pc:sldChg chg="new del">
        <pc:chgData name="Kenzie Moore" userId="6d19c65f0d199c39" providerId="LiveId" clId="{4196F51E-611B-458F-9CFC-B97149B3AE10}" dt="2023-11-04T22:39:15.171" v="1048" actId="680"/>
        <pc:sldMkLst>
          <pc:docMk/>
          <pc:sldMk cId="3732196728" sldId="275"/>
        </pc:sldMkLst>
      </pc:sldChg>
      <pc:sldChg chg="addSp delSp modSp add mod modMedia modClrScheme modAnim chgLayout">
        <pc:chgData name="Kenzie Moore" userId="6d19c65f0d199c39" providerId="LiveId" clId="{4196F51E-611B-458F-9CFC-B97149B3AE10}" dt="2023-11-05T15:48:29.819" v="1148"/>
        <pc:sldMkLst>
          <pc:docMk/>
          <pc:sldMk cId="363883983" sldId="276"/>
        </pc:sldMkLst>
        <pc:spChg chg="mod ord">
          <ac:chgData name="Kenzie Moore" userId="6d19c65f0d199c39" providerId="LiveId" clId="{4196F51E-611B-458F-9CFC-B97149B3AE10}" dt="2023-11-05T15:43:09.892" v="1129" actId="26606"/>
          <ac:spMkLst>
            <pc:docMk/>
            <pc:sldMk cId="363883983" sldId="276"/>
            <ac:spMk id="2" creationId="{5EF1A28C-B35F-2735-64C6-71ABFE9B6C00}"/>
          </ac:spMkLst>
        </pc:spChg>
        <pc:spChg chg="add del mod ord">
          <ac:chgData name="Kenzie Moore" userId="6d19c65f0d199c39" providerId="LiveId" clId="{4196F51E-611B-458F-9CFC-B97149B3AE10}" dt="2023-11-05T15:43:09.892" v="1129" actId="26606"/>
          <ac:spMkLst>
            <pc:docMk/>
            <pc:sldMk cId="363883983" sldId="276"/>
            <ac:spMk id="3" creationId="{BA96109F-5F59-6637-93DE-54907CD15D69}"/>
          </ac:spMkLst>
        </pc:spChg>
        <pc:spChg chg="del mod ord">
          <ac:chgData name="Kenzie Moore" userId="6d19c65f0d199c39" providerId="LiveId" clId="{4196F51E-611B-458F-9CFC-B97149B3AE10}" dt="2023-11-05T15:42:35.147" v="1111" actId="700"/>
          <ac:spMkLst>
            <pc:docMk/>
            <pc:sldMk cId="363883983" sldId="276"/>
            <ac:spMk id="5" creationId="{967D710A-B036-9C4D-4546-CEE3EF6D1654}"/>
          </ac:spMkLst>
        </pc:spChg>
        <pc:spChg chg="add del">
          <ac:chgData name="Kenzie Moore" userId="6d19c65f0d199c39" providerId="LiveId" clId="{4196F51E-611B-458F-9CFC-B97149B3AE10}" dt="2023-11-05T15:43:09.883" v="1128" actId="26606"/>
          <ac:spMkLst>
            <pc:docMk/>
            <pc:sldMk cId="363883983" sldId="276"/>
            <ac:spMk id="9" creationId="{694B5474-8DA0-C8AD-956E-79B8F3FA7574}"/>
          </ac:spMkLst>
        </pc:spChg>
        <pc:spChg chg="add del">
          <ac:chgData name="Kenzie Moore" userId="6d19c65f0d199c39" providerId="LiveId" clId="{4196F51E-611B-458F-9CFC-B97149B3AE10}" dt="2023-11-05T15:43:09.883" v="1128" actId="26606"/>
          <ac:spMkLst>
            <pc:docMk/>
            <pc:sldMk cId="363883983" sldId="276"/>
            <ac:spMk id="11" creationId="{5D121C9B-E86C-18A7-BC43-F687CF46BFA7}"/>
          </ac:spMkLst>
        </pc:spChg>
        <pc:spChg chg="add del">
          <ac:chgData name="Kenzie Moore" userId="6d19c65f0d199c39" providerId="LiveId" clId="{4196F51E-611B-458F-9CFC-B97149B3AE10}" dt="2023-11-05T15:43:09.883" v="1128" actId="26606"/>
          <ac:spMkLst>
            <pc:docMk/>
            <pc:sldMk cId="363883983" sldId="276"/>
            <ac:spMk id="13" creationId="{9D9E6722-409A-EBC7-3E78-5BFD55287A0D}"/>
          </ac:spMkLst>
        </pc:spChg>
        <pc:spChg chg="add del">
          <ac:chgData name="Kenzie Moore" userId="6d19c65f0d199c39" providerId="LiveId" clId="{4196F51E-611B-458F-9CFC-B97149B3AE10}" dt="2023-11-05T15:43:09.883" v="1128" actId="26606"/>
          <ac:spMkLst>
            <pc:docMk/>
            <pc:sldMk cId="363883983" sldId="276"/>
            <ac:spMk id="15" creationId="{E89E93CB-CB2E-155E-912C-AD438FB56417}"/>
          </ac:spMkLst>
        </pc:spChg>
        <pc:spChg chg="add del mod">
          <ac:chgData name="Kenzie Moore" userId="6d19c65f0d199c39" providerId="LiveId" clId="{4196F51E-611B-458F-9CFC-B97149B3AE10}" dt="2023-11-05T15:46:37.562" v="1143" actId="478"/>
          <ac:spMkLst>
            <pc:docMk/>
            <pc:sldMk cId="363883983" sldId="276"/>
            <ac:spMk id="18" creationId="{694B5474-8DA0-C8AD-956E-79B8F3FA7574}"/>
          </ac:spMkLst>
        </pc:spChg>
        <pc:spChg chg="add">
          <ac:chgData name="Kenzie Moore" userId="6d19c65f0d199c39" providerId="LiveId" clId="{4196F51E-611B-458F-9CFC-B97149B3AE10}" dt="2023-11-05T15:43:09.892" v="1129" actId="26606"/>
          <ac:spMkLst>
            <pc:docMk/>
            <pc:sldMk cId="363883983" sldId="276"/>
            <ac:spMk id="19" creationId="{5D121C9B-E86C-18A7-BC43-F687CF46BFA7}"/>
          </ac:spMkLst>
        </pc:spChg>
        <pc:spChg chg="add del">
          <ac:chgData name="Kenzie Moore" userId="6d19c65f0d199c39" providerId="LiveId" clId="{4196F51E-611B-458F-9CFC-B97149B3AE10}" dt="2023-11-05T15:44:16.631" v="1133" actId="478"/>
          <ac:spMkLst>
            <pc:docMk/>
            <pc:sldMk cId="363883983" sldId="276"/>
            <ac:spMk id="20" creationId="{9D9E6722-409A-EBC7-3E78-5BFD55287A0D}"/>
          </ac:spMkLst>
        </pc:spChg>
        <pc:spChg chg="add">
          <ac:chgData name="Kenzie Moore" userId="6d19c65f0d199c39" providerId="LiveId" clId="{4196F51E-611B-458F-9CFC-B97149B3AE10}" dt="2023-11-05T15:43:09.892" v="1129" actId="26606"/>
          <ac:spMkLst>
            <pc:docMk/>
            <pc:sldMk cId="363883983" sldId="276"/>
            <ac:spMk id="21" creationId="{E89E93CB-CB2E-155E-912C-AD438FB56417}"/>
          </ac:spMkLst>
        </pc:spChg>
        <pc:picChg chg="add del">
          <ac:chgData name="Kenzie Moore" userId="6d19c65f0d199c39" providerId="LiveId" clId="{4196F51E-611B-458F-9CFC-B97149B3AE10}" dt="2023-11-05T15:43:09.883" v="1128" actId="26606"/>
          <ac:picMkLst>
            <pc:docMk/>
            <pc:sldMk cId="363883983" sldId="276"/>
            <ac:picMk id="6" creationId="{3F3515EA-9A75-C3FB-62D5-C41C383B606E}"/>
          </ac:picMkLst>
        </pc:picChg>
        <pc:picChg chg="add mod">
          <ac:chgData name="Kenzie Moore" userId="6d19c65f0d199c39" providerId="LiveId" clId="{4196F51E-611B-458F-9CFC-B97149B3AE10}" dt="2023-11-05T15:44:27.929" v="1135" actId="1076"/>
          <ac:picMkLst>
            <pc:docMk/>
            <pc:sldMk cId="363883983" sldId="276"/>
            <ac:picMk id="17" creationId="{921277D6-EAE1-060E-2D21-6E25BBDC3E63}"/>
          </ac:picMkLst>
        </pc:picChg>
      </pc:sldChg>
      <pc:sldChg chg="add del">
        <pc:chgData name="Kenzie Moore" userId="6d19c65f0d199c39" providerId="LiveId" clId="{4196F51E-611B-458F-9CFC-B97149B3AE10}" dt="2023-11-05T16:25:58.263" v="1564" actId="2696"/>
        <pc:sldMkLst>
          <pc:docMk/>
          <pc:sldMk cId="3415466941" sldId="277"/>
        </pc:sldMkLst>
      </pc:sldChg>
      <pc:sldChg chg="modSp add mod">
        <pc:chgData name="Kenzie Moore" userId="6d19c65f0d199c39" providerId="LiveId" clId="{4196F51E-611B-458F-9CFC-B97149B3AE10}" dt="2023-11-06T20:06:57.267" v="2879" actId="27636"/>
        <pc:sldMkLst>
          <pc:docMk/>
          <pc:sldMk cId="3992589581" sldId="278"/>
        </pc:sldMkLst>
        <pc:spChg chg="mod">
          <ac:chgData name="Kenzie Moore" userId="6d19c65f0d199c39" providerId="LiveId" clId="{4196F51E-611B-458F-9CFC-B97149B3AE10}" dt="2023-11-06T20:06:53.324" v="2877" actId="20577"/>
          <ac:spMkLst>
            <pc:docMk/>
            <pc:sldMk cId="3992589581" sldId="278"/>
            <ac:spMk id="2" creationId="{0F334099-DD1A-CA9A-320A-6F9D548B4AD5}"/>
          </ac:spMkLst>
        </pc:spChg>
        <pc:spChg chg="mod">
          <ac:chgData name="Kenzie Moore" userId="6d19c65f0d199c39" providerId="LiveId" clId="{4196F51E-611B-458F-9CFC-B97149B3AE10}" dt="2023-11-06T20:06:57.267" v="2879" actId="27636"/>
          <ac:spMkLst>
            <pc:docMk/>
            <pc:sldMk cId="3992589581" sldId="278"/>
            <ac:spMk id="6" creationId="{3FAFA155-D132-8167-F2F8-E0B968755AC5}"/>
          </ac:spMkLst>
        </pc:spChg>
      </pc:sldChg>
      <pc:sldChg chg="addSp delSp modSp add mod ord modClrScheme chgLayout">
        <pc:chgData name="Kenzie Moore" userId="6d19c65f0d199c39" providerId="LiveId" clId="{4196F51E-611B-458F-9CFC-B97149B3AE10}" dt="2023-11-05T17:23:56.187" v="2333" actId="115"/>
        <pc:sldMkLst>
          <pc:docMk/>
          <pc:sldMk cId="823190829" sldId="279"/>
        </pc:sldMkLst>
        <pc:spChg chg="mod ord">
          <ac:chgData name="Kenzie Moore" userId="6d19c65f0d199c39" providerId="LiveId" clId="{4196F51E-611B-458F-9CFC-B97149B3AE10}" dt="2023-11-05T16:49:16.880" v="2214" actId="27636"/>
          <ac:spMkLst>
            <pc:docMk/>
            <pc:sldMk cId="823190829" sldId="279"/>
            <ac:spMk id="2" creationId="{EEC6CF06-EF21-7E97-692B-59A222523462}"/>
          </ac:spMkLst>
        </pc:spChg>
        <pc:spChg chg="add mod ord">
          <ac:chgData name="Kenzie Moore" userId="6d19c65f0d199c39" providerId="LiveId" clId="{4196F51E-611B-458F-9CFC-B97149B3AE10}" dt="2023-11-05T16:49:38.631" v="2227" actId="115"/>
          <ac:spMkLst>
            <pc:docMk/>
            <pc:sldMk cId="823190829" sldId="279"/>
            <ac:spMk id="3" creationId="{E8103A09-3D47-8D38-4EEE-99EA5D85DA4A}"/>
          </ac:spMkLst>
        </pc:spChg>
        <pc:spChg chg="mod ord">
          <ac:chgData name="Kenzie Moore" userId="6d19c65f0d199c39" providerId="LiveId" clId="{4196F51E-611B-458F-9CFC-B97149B3AE10}" dt="2023-11-05T17:23:56.187" v="2333" actId="115"/>
          <ac:spMkLst>
            <pc:docMk/>
            <pc:sldMk cId="823190829" sldId="279"/>
            <ac:spMk id="4" creationId="{6F82E7FD-D429-A92F-2C8F-B2BFF7E2A664}"/>
          </ac:spMkLst>
        </pc:spChg>
        <pc:spChg chg="del mod ord">
          <ac:chgData name="Kenzie Moore" userId="6d19c65f0d199c39" providerId="LiveId" clId="{4196F51E-611B-458F-9CFC-B97149B3AE10}" dt="2023-11-05T16:47:26.368" v="2164" actId="478"/>
          <ac:spMkLst>
            <pc:docMk/>
            <pc:sldMk cId="823190829" sldId="279"/>
            <ac:spMk id="5" creationId="{BE748FA9-11A8-5D04-1DF5-1E8BF2009B3F}"/>
          </ac:spMkLst>
        </pc:spChg>
      </pc:sldChg>
      <pc:sldChg chg="addSp delSp modSp add mod delAnim modAnim">
        <pc:chgData name="Kenzie Moore" userId="6d19c65f0d199c39" providerId="LiveId" clId="{4196F51E-611B-458F-9CFC-B97149B3AE10}" dt="2023-11-05T17:58:57.943" v="2859" actId="478"/>
        <pc:sldMkLst>
          <pc:docMk/>
          <pc:sldMk cId="647502009" sldId="280"/>
        </pc:sldMkLst>
        <pc:spChg chg="mod">
          <ac:chgData name="Kenzie Moore" userId="6d19c65f0d199c39" providerId="LiveId" clId="{4196F51E-611B-458F-9CFC-B97149B3AE10}" dt="2023-11-05T17:57:37.786" v="2853" actId="27636"/>
          <ac:spMkLst>
            <pc:docMk/>
            <pc:sldMk cId="647502009" sldId="280"/>
            <ac:spMk id="5" creationId="{7F6EE10F-E603-3BB8-1C7A-8C3FFC7DF420}"/>
          </ac:spMkLst>
        </pc:spChg>
        <pc:spChg chg="add mod">
          <ac:chgData name="Kenzie Moore" userId="6d19c65f0d199c39" providerId="LiveId" clId="{4196F51E-611B-458F-9CFC-B97149B3AE10}" dt="2023-11-05T17:58:57.232" v="2858" actId="478"/>
          <ac:spMkLst>
            <pc:docMk/>
            <pc:sldMk cId="647502009" sldId="280"/>
            <ac:spMk id="6" creationId="{48082D1F-854F-BD79-A1C5-1F1B19C4847E}"/>
          </ac:spMkLst>
        </pc:spChg>
        <pc:spChg chg="add mod">
          <ac:chgData name="Kenzie Moore" userId="6d19c65f0d199c39" providerId="LiveId" clId="{4196F51E-611B-458F-9CFC-B97149B3AE10}" dt="2023-11-05T17:58:57.943" v="2859" actId="478"/>
          <ac:spMkLst>
            <pc:docMk/>
            <pc:sldMk cId="647502009" sldId="280"/>
            <ac:spMk id="8" creationId="{777F1CD5-C900-FE88-104F-B9688C56DF53}"/>
          </ac:spMkLst>
        </pc:spChg>
        <pc:picChg chg="del">
          <ac:chgData name="Kenzie Moore" userId="6d19c65f0d199c39" providerId="LiveId" clId="{4196F51E-611B-458F-9CFC-B97149B3AE10}" dt="2023-11-05T17:58:57.232" v="2858" actId="478"/>
          <ac:picMkLst>
            <pc:docMk/>
            <pc:sldMk cId="647502009" sldId="280"/>
            <ac:picMk id="3" creationId="{DFB74955-D115-086E-0720-C93875E34A34}"/>
          </ac:picMkLst>
        </pc:picChg>
        <pc:picChg chg="del">
          <ac:chgData name="Kenzie Moore" userId="6d19c65f0d199c39" providerId="LiveId" clId="{4196F51E-611B-458F-9CFC-B97149B3AE10}" dt="2023-11-05T17:58:57.943" v="2859" actId="478"/>
          <ac:picMkLst>
            <pc:docMk/>
            <pc:sldMk cId="647502009" sldId="280"/>
            <ac:picMk id="4" creationId="{41C805B5-8C15-9FC1-D179-18CA2CE93722}"/>
          </ac:picMkLst>
        </pc:picChg>
      </pc:sldChg>
    </pc:docChg>
  </pc:docChgLst>
</pc:chgInfo>
</file>

<file path=ppt/media/image1.jpeg>
</file>

<file path=ppt/media/image10.png>
</file>

<file path=ppt/media/image2.jpg>
</file>

<file path=ppt/media/image3.jpg>
</file>

<file path=ppt/media/image4.jpg>
</file>

<file path=ppt/media/image5.jpg>
</file>

<file path=ppt/media/image6.png>
</file>

<file path=ppt/media/image7.png>
</file>

<file path=ppt/media/image8.png>
</file>

<file path=ppt/media/image9.png>
</file>

<file path=ppt/media/media1.mov>
</file>

<file path=ppt/media/media2.mov>
</file>

<file path=ppt/media/media3.mp4>
</file>

<file path=ppt/media/media4.mov>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282F0D-86F1-4E97-A43F-658F94E56C17}" type="datetimeFigureOut">
              <a:rPr lang="en-US" smtClean="0"/>
              <a:t>11/6/2023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4D335B-B0F2-4FCC-B76A-E83B2D8CF75D}" type="slidenum">
              <a:rPr lang="en-US" smtClean="0"/>
              <a:t>‹#›</a:t>
            </a:fld>
            <a:endParaRPr lang="en-US"/>
          </a:p>
        </p:txBody>
      </p:sp>
    </p:spTree>
    <p:extLst>
      <p:ext uri="{BB962C8B-B14F-4D97-AF65-F5344CB8AC3E}">
        <p14:creationId xmlns:p14="http://schemas.microsoft.com/office/powerpoint/2010/main" val="3897827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Evolution of IoT: From Nikola Tesla's remote controls to today's smart homes, IoT has come a long way, constantly evolving to make our lives more comfortable, efficient, and secure.</a:t>
            </a:r>
          </a:p>
          <a:p>
            <a:r>
              <a:rPr lang="en-US" dirty="0"/>
              <a:t>Stakeholder Dynamics: The collaborative efforts among tech giants, developers, and open standards are driving innovation, enhancing interoperability, and addressing security concerns in the smart home ecosystem.</a:t>
            </a:r>
          </a:p>
          <a:p>
            <a:r>
              <a:rPr lang="en-US" dirty="0"/>
              <a:t>Societal Impacts: Smart home devices offer numerous benefits like convenience and safety, yet also pose challenges such as privacy concerns and potential security breaches. Notable incidents highlight the need for robust data management practices and security protocols.</a:t>
            </a:r>
          </a:p>
          <a:p>
            <a:r>
              <a:rPr lang="en-US" dirty="0"/>
              <a:t>Technical Operation: The technical foundation of smart home systems, from networking protocols to software platforms, underpins their functionality and user experience. Emerging protocols like Matter and Thread signify the industry's move towards unified, secure, and user-friendly smart home ecosystems.</a:t>
            </a:r>
          </a:p>
          <a:p>
            <a:r>
              <a:rPr lang="en-US" dirty="0"/>
              <a:t>User-Centric Approach: Platforms like Home Assistant empower users to take control of their smart home ecosystems, avoiding monthly fees and promoting local, secure operation. The trade-off between ease of use and customization necessitates a user-centric approach to smart home technology development and adoption.</a:t>
            </a:r>
          </a:p>
          <a:p>
            <a:r>
              <a:rPr lang="en-US" dirty="0"/>
              <a:t>Future Outlook: The ongoing transition towards open standards and enhanced security, coupled with the growing community of developers and users, paints a promising picture for the future of smart homes. The lessons learned from past incidents and current challenges will guide the path towards a more secure, interoperable, and user-friendly smart home landscape.</a:t>
            </a:r>
          </a:p>
          <a:p>
            <a:endParaRPr lang="en-US" dirty="0"/>
          </a:p>
        </p:txBody>
      </p:sp>
      <p:sp>
        <p:nvSpPr>
          <p:cNvPr id="4" name="Slide Number Placeholder 3"/>
          <p:cNvSpPr>
            <a:spLocks noGrp="1"/>
          </p:cNvSpPr>
          <p:nvPr>
            <p:ph type="sldNum" sz="quarter" idx="5"/>
          </p:nvPr>
        </p:nvSpPr>
        <p:spPr/>
        <p:txBody>
          <a:bodyPr/>
          <a:lstStyle/>
          <a:p>
            <a:fld id="{D24D335B-B0F2-4FCC-B76A-E83B2D8CF75D}" type="slidenum">
              <a:rPr lang="en-US" smtClean="0"/>
              <a:t>14</a:t>
            </a:fld>
            <a:endParaRPr lang="en-US"/>
          </a:p>
        </p:txBody>
      </p:sp>
    </p:spTree>
    <p:extLst>
      <p:ext uri="{BB962C8B-B14F-4D97-AF65-F5344CB8AC3E}">
        <p14:creationId xmlns:p14="http://schemas.microsoft.com/office/powerpoint/2010/main" val="1783942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3618794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697998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478493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625473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664967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547549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5246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497728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197263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984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11/6/2023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3951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11/6/2023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100819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2.mov"/><Relationship Id="rId7" Type="http://schemas.openxmlformats.org/officeDocument/2006/relationships/image" Target="../media/image7.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6.png"/><Relationship Id="rId5" Type="http://schemas.openxmlformats.org/officeDocument/2006/relationships/slideLayout" Target="../slideLayouts/slideLayout4.xml"/><Relationship Id="rId4" Type="http://schemas.openxmlformats.org/officeDocument/2006/relationships/video" Target="../media/media2.mov"/></Relationships>
</file>

<file path=ppt/slides/_rels/slide11.xml.rels><?xml version="1.0" encoding="UTF-8" standalone="yes"?>
<Relationships xmlns="http://schemas.openxmlformats.org/package/2006/relationships"><Relationship Id="rId3" Type="http://schemas.microsoft.com/office/2007/relationships/media" Target="../media/media4.mov"/><Relationship Id="rId7" Type="http://schemas.openxmlformats.org/officeDocument/2006/relationships/image" Target="../media/image9.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8.png"/><Relationship Id="rId5" Type="http://schemas.openxmlformats.org/officeDocument/2006/relationships/slideLayout" Target="../slideLayouts/slideLayout4.xml"/><Relationship Id="rId4" Type="http://schemas.openxmlformats.org/officeDocument/2006/relationships/video" Target="../media/media4.mov"/></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hyperlink" Target="https://www.malwarebytes.com/blog/news/2022/07/ring-shares-data-with-police-without-consent-but-its-in-good-faith-says-amazon" TargetMode="External"/><Relationship Id="rId2" Type="http://schemas.openxmlformats.org/officeDocument/2006/relationships/hyperlink" Target="https://www.theverge.com/2022/11/30/23486753/anker-eufy-security-camera-cloud-private-encryption-authentication-storage" TargetMode="External"/><Relationship Id="rId1" Type="http://schemas.openxmlformats.org/officeDocument/2006/relationships/slideLayout" Target="../slideLayouts/slideLayout4.xml"/><Relationship Id="rId4" Type="http://schemas.openxmlformats.org/officeDocument/2006/relationships/hyperlink" Target="https://qz.com/smart-home-device-innovations-short-history-1850385993"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doi.org/10.1007/978-3-319-78378-9_15"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35658-270A-8D75-091E-AFB444A3D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081EE3-B6BE-9584-F5AF-E5F6484D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riangular abstract background">
            <a:extLst>
              <a:ext uri="{FF2B5EF4-FFF2-40B4-BE49-F238E27FC236}">
                <a16:creationId xmlns:a16="http://schemas.microsoft.com/office/drawing/2014/main" id="{753CCD6B-5E5F-F1D8-4A6B-75243D5BDA98}"/>
              </a:ext>
            </a:extLst>
          </p:cNvPr>
          <p:cNvPicPr>
            <a:picLocks noChangeAspect="1"/>
          </p:cNvPicPr>
          <p:nvPr/>
        </p:nvPicPr>
        <p:blipFill rotWithShape="1">
          <a:blip r:embed="rId2">
            <a:alphaModFix amt="50000"/>
          </a:blip>
          <a:srcRect t="15730"/>
          <a:stretch/>
        </p:blipFill>
        <p:spPr>
          <a:xfrm>
            <a:off x="20" y="10"/>
            <a:ext cx="12191980" cy="6857990"/>
          </a:xfrm>
          <a:prstGeom prst="rect">
            <a:avLst/>
          </a:prstGeom>
        </p:spPr>
      </p:pic>
      <p:sp>
        <p:nvSpPr>
          <p:cNvPr id="13" name="Freeform: Shape 12">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4286" y="934038"/>
            <a:ext cx="4316884" cy="4991433"/>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3331 w 9985899"/>
              <a:gd name="connsiteY5" fmla="*/ 4251727 h 4920343"/>
              <a:gd name="connsiteX0" fmla="*/ 23936 w 9992251"/>
              <a:gd name="connsiteY0" fmla="*/ 1779914 h 4920343"/>
              <a:gd name="connsiteX1" fmla="*/ 6457 w 9992251"/>
              <a:gd name="connsiteY1" fmla="*/ 0 h 4920343"/>
              <a:gd name="connsiteX2" fmla="*/ 9992251 w 9992251"/>
              <a:gd name="connsiteY2" fmla="*/ 0 h 4920343"/>
              <a:gd name="connsiteX3" fmla="*/ 9992251 w 9992251"/>
              <a:gd name="connsiteY3" fmla="*/ 4920343 h 4920343"/>
              <a:gd name="connsiteX4" fmla="*/ 6457 w 9992251"/>
              <a:gd name="connsiteY4" fmla="*/ 4920343 h 4920343"/>
              <a:gd name="connsiteX5" fmla="*/ 0 w 9992251"/>
              <a:gd name="connsiteY5" fmla="*/ 4250393 h 4920343"/>
              <a:gd name="connsiteX0" fmla="*/ 20707 w 9989022"/>
              <a:gd name="connsiteY0" fmla="*/ 1779914 h 4920343"/>
              <a:gd name="connsiteX1" fmla="*/ 3228 w 9989022"/>
              <a:gd name="connsiteY1" fmla="*/ 0 h 4920343"/>
              <a:gd name="connsiteX2" fmla="*/ 9989022 w 9989022"/>
              <a:gd name="connsiteY2" fmla="*/ 0 h 4920343"/>
              <a:gd name="connsiteX3" fmla="*/ 9989022 w 9989022"/>
              <a:gd name="connsiteY3" fmla="*/ 4920343 h 4920343"/>
              <a:gd name="connsiteX4" fmla="*/ 3228 w 9989022"/>
              <a:gd name="connsiteY4" fmla="*/ 4920343 h 4920343"/>
              <a:gd name="connsiteX5" fmla="*/ 0 w 9989022"/>
              <a:gd name="connsiteY5" fmla="*/ 4250394 h 4920343"/>
              <a:gd name="connsiteX0" fmla="*/ 17583 w 9985898"/>
              <a:gd name="connsiteY0" fmla="*/ 1779914 h 4920343"/>
              <a:gd name="connsiteX1" fmla="*/ 104 w 9985898"/>
              <a:gd name="connsiteY1" fmla="*/ 0 h 4920343"/>
              <a:gd name="connsiteX2" fmla="*/ 9985898 w 9985898"/>
              <a:gd name="connsiteY2" fmla="*/ 0 h 4920343"/>
              <a:gd name="connsiteX3" fmla="*/ 9985898 w 9985898"/>
              <a:gd name="connsiteY3" fmla="*/ 4920343 h 4920343"/>
              <a:gd name="connsiteX4" fmla="*/ 104 w 9985898"/>
              <a:gd name="connsiteY4" fmla="*/ 4920343 h 4920343"/>
              <a:gd name="connsiteX5" fmla="*/ 6559 w 9985898"/>
              <a:gd name="connsiteY5" fmla="*/ 4251729 h 4920343"/>
              <a:gd name="connsiteX0" fmla="*/ 23935 w 9992250"/>
              <a:gd name="connsiteY0" fmla="*/ 1779914 h 4920343"/>
              <a:gd name="connsiteX1" fmla="*/ 6456 w 9992250"/>
              <a:gd name="connsiteY1" fmla="*/ 0 h 4920343"/>
              <a:gd name="connsiteX2" fmla="*/ 9992250 w 9992250"/>
              <a:gd name="connsiteY2" fmla="*/ 0 h 4920343"/>
              <a:gd name="connsiteX3" fmla="*/ 9992250 w 9992250"/>
              <a:gd name="connsiteY3" fmla="*/ 4920343 h 4920343"/>
              <a:gd name="connsiteX4" fmla="*/ 6456 w 9992250"/>
              <a:gd name="connsiteY4" fmla="*/ 4920343 h 4920343"/>
              <a:gd name="connsiteX5" fmla="*/ 0 w 9992250"/>
              <a:gd name="connsiteY5" fmla="*/ 4255735 h 4920343"/>
              <a:gd name="connsiteX0" fmla="*/ 20706 w 9989021"/>
              <a:gd name="connsiteY0" fmla="*/ 1779914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339 w 9989021"/>
              <a:gd name="connsiteY0" fmla="*/ 2408875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1022 w 9989021"/>
              <a:gd name="connsiteY0" fmla="*/ 2454278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0 w 9990908"/>
              <a:gd name="connsiteY0" fmla="*/ 2455614 h 4920343"/>
              <a:gd name="connsiteX1" fmla="*/ 5114 w 9990908"/>
              <a:gd name="connsiteY1" fmla="*/ 0 h 4920343"/>
              <a:gd name="connsiteX2" fmla="*/ 9990908 w 9990908"/>
              <a:gd name="connsiteY2" fmla="*/ 0 h 4920343"/>
              <a:gd name="connsiteX3" fmla="*/ 9990908 w 9990908"/>
              <a:gd name="connsiteY3" fmla="*/ 4920343 h 4920343"/>
              <a:gd name="connsiteX4" fmla="*/ 5114 w 9990908"/>
              <a:gd name="connsiteY4" fmla="*/ 4920343 h 4920343"/>
              <a:gd name="connsiteX5" fmla="*/ 1887 w 9990908"/>
              <a:gd name="connsiteY5" fmla="*/ 425573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0908" h="4920343">
                <a:moveTo>
                  <a:pt x="0" y="2455614"/>
                </a:moveTo>
                <a:cubicBezTo>
                  <a:pt x="1745" y="1907223"/>
                  <a:pt x="3369" y="548391"/>
                  <a:pt x="5114" y="0"/>
                </a:cubicBezTo>
                <a:lnTo>
                  <a:pt x="9990908" y="0"/>
                </a:lnTo>
                <a:lnTo>
                  <a:pt x="9990908" y="4920343"/>
                </a:lnTo>
                <a:lnTo>
                  <a:pt x="5114" y="4920343"/>
                </a:lnTo>
                <a:cubicBezTo>
                  <a:pt x="5114" y="4653404"/>
                  <a:pt x="1887" y="4522674"/>
                  <a:pt x="1887" y="4255735"/>
                </a:cubicBez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E139B0E-C2CB-A8D6-91DF-94BEE5DF7601}"/>
              </a:ext>
            </a:extLst>
          </p:cNvPr>
          <p:cNvSpPr>
            <a:spLocks noGrp="1"/>
          </p:cNvSpPr>
          <p:nvPr>
            <p:ph type="ctrTitle"/>
          </p:nvPr>
        </p:nvSpPr>
        <p:spPr>
          <a:xfrm>
            <a:off x="729620" y="1597224"/>
            <a:ext cx="3939362" cy="1841435"/>
          </a:xfrm>
          <a:noFill/>
        </p:spPr>
        <p:txBody>
          <a:bodyPr anchor="ctr">
            <a:normAutofit/>
          </a:bodyPr>
          <a:lstStyle/>
          <a:p>
            <a:r>
              <a:rPr lang="en-US" dirty="0">
                <a:solidFill>
                  <a:schemeClr val="accent1">
                    <a:lumMod val="60000"/>
                    <a:lumOff val="40000"/>
                  </a:schemeClr>
                </a:solidFill>
              </a:rPr>
              <a:t>Smart Home IoT Devices</a:t>
            </a:r>
          </a:p>
        </p:txBody>
      </p:sp>
      <p:sp>
        <p:nvSpPr>
          <p:cNvPr id="3" name="Subtitle 2">
            <a:extLst>
              <a:ext uri="{FF2B5EF4-FFF2-40B4-BE49-F238E27FC236}">
                <a16:creationId xmlns:a16="http://schemas.microsoft.com/office/drawing/2014/main" id="{1F46F60A-EF00-7362-ED7D-24CDDB8A15F0}"/>
              </a:ext>
            </a:extLst>
          </p:cNvPr>
          <p:cNvSpPr>
            <a:spLocks noGrp="1"/>
          </p:cNvSpPr>
          <p:nvPr>
            <p:ph type="subTitle" idx="1"/>
          </p:nvPr>
        </p:nvSpPr>
        <p:spPr>
          <a:xfrm>
            <a:off x="1477929" y="4101844"/>
            <a:ext cx="3043621" cy="1319184"/>
          </a:xfrm>
          <a:noFill/>
        </p:spPr>
        <p:txBody>
          <a:bodyPr anchor="b">
            <a:normAutofit/>
          </a:bodyPr>
          <a:lstStyle/>
          <a:p>
            <a:r>
              <a:rPr lang="en-US" sz="1600" dirty="0">
                <a:solidFill>
                  <a:schemeClr val="accent1">
                    <a:lumMod val="60000"/>
                    <a:lumOff val="40000"/>
                  </a:schemeClr>
                </a:solidFill>
              </a:rPr>
              <a:t>By Kenzie, Marcel, Jon, &amp; Omar</a:t>
            </a:r>
          </a:p>
          <a:p>
            <a:r>
              <a:rPr lang="en-US" sz="1600" dirty="0">
                <a:solidFill>
                  <a:schemeClr val="accent1">
                    <a:lumMod val="60000"/>
                    <a:lumOff val="40000"/>
                  </a:schemeClr>
                </a:solidFill>
              </a:rPr>
              <a:t>EEET-313 Communication Electronics Group 4</a:t>
            </a:r>
          </a:p>
        </p:txBody>
      </p:sp>
    </p:spTree>
    <p:extLst>
      <p:ext uri="{BB962C8B-B14F-4D97-AF65-F5344CB8AC3E}">
        <p14:creationId xmlns:p14="http://schemas.microsoft.com/office/powerpoint/2010/main" val="3015289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6EE10F-E603-3BB8-1C7A-8C3FFC7DF420}"/>
              </a:ext>
            </a:extLst>
          </p:cNvPr>
          <p:cNvSpPr>
            <a:spLocks noGrp="1"/>
          </p:cNvSpPr>
          <p:nvPr>
            <p:ph type="title"/>
          </p:nvPr>
        </p:nvSpPr>
        <p:spPr/>
        <p:txBody>
          <a:bodyPr/>
          <a:lstStyle/>
          <a:p>
            <a:r>
              <a:rPr lang="en-US" dirty="0"/>
              <a:t>Demonstration/analysis(cont.)</a:t>
            </a:r>
          </a:p>
        </p:txBody>
      </p:sp>
      <p:pic>
        <p:nvPicPr>
          <p:cNvPr id="4" name="IMG_1641">
            <a:hlinkClick r:id="" action="ppaction://media"/>
            <a:extLst>
              <a:ext uri="{FF2B5EF4-FFF2-40B4-BE49-F238E27FC236}">
                <a16:creationId xmlns:a16="http://schemas.microsoft.com/office/drawing/2014/main" id="{88EB01DA-FC3B-5935-CA57-5B311982B7B1}"/>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2820988" y="2425700"/>
            <a:ext cx="1778000" cy="3160713"/>
          </a:xfrm>
        </p:spPr>
      </p:pic>
      <p:pic>
        <p:nvPicPr>
          <p:cNvPr id="3" name="IMG_4131">
            <a:hlinkClick r:id="" action="ppaction://media"/>
            <a:extLst>
              <a:ext uri="{FF2B5EF4-FFF2-40B4-BE49-F238E27FC236}">
                <a16:creationId xmlns:a16="http://schemas.microsoft.com/office/drawing/2014/main" id="{0B5CCA0A-79C3-E45F-792D-46F3B42FE0E2}"/>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7573963" y="2425700"/>
            <a:ext cx="1782762" cy="3160713"/>
          </a:xfrm>
        </p:spPr>
      </p:pic>
      <p:sp>
        <p:nvSpPr>
          <p:cNvPr id="2" name="TextBox 1">
            <a:extLst>
              <a:ext uri="{FF2B5EF4-FFF2-40B4-BE49-F238E27FC236}">
                <a16:creationId xmlns:a16="http://schemas.microsoft.com/office/drawing/2014/main" id="{4D065D67-6CEC-F74C-6E55-0C730C66DFF3}"/>
              </a:ext>
            </a:extLst>
          </p:cNvPr>
          <p:cNvSpPr txBox="1"/>
          <p:nvPr/>
        </p:nvSpPr>
        <p:spPr>
          <a:xfrm>
            <a:off x="2820988" y="5586413"/>
            <a:ext cx="1778000" cy="338554"/>
          </a:xfrm>
          <a:prstGeom prst="rect">
            <a:avLst/>
          </a:prstGeom>
          <a:noFill/>
        </p:spPr>
        <p:txBody>
          <a:bodyPr wrap="square" rtlCol="0">
            <a:spAutoFit/>
          </a:bodyPr>
          <a:lstStyle/>
          <a:p>
            <a:r>
              <a:rPr lang="en-US" sz="800" dirty="0"/>
              <a:t>Above left: Showing operation of simple remote control</a:t>
            </a:r>
          </a:p>
        </p:txBody>
      </p:sp>
      <p:sp>
        <p:nvSpPr>
          <p:cNvPr id="6" name="TextBox 5">
            <a:extLst>
              <a:ext uri="{FF2B5EF4-FFF2-40B4-BE49-F238E27FC236}">
                <a16:creationId xmlns:a16="http://schemas.microsoft.com/office/drawing/2014/main" id="{83A55AEB-5350-948F-6DB0-9A1AE36E9180}"/>
              </a:ext>
            </a:extLst>
          </p:cNvPr>
          <p:cNvSpPr txBox="1"/>
          <p:nvPr/>
        </p:nvSpPr>
        <p:spPr>
          <a:xfrm>
            <a:off x="7573963" y="5585791"/>
            <a:ext cx="1778000" cy="215444"/>
          </a:xfrm>
          <a:prstGeom prst="rect">
            <a:avLst/>
          </a:prstGeom>
          <a:noFill/>
        </p:spPr>
        <p:txBody>
          <a:bodyPr wrap="square" rtlCol="0">
            <a:spAutoFit/>
          </a:bodyPr>
          <a:lstStyle/>
          <a:p>
            <a:r>
              <a:rPr lang="en-US" sz="800" dirty="0"/>
              <a:t>Above right: Listening to remote</a:t>
            </a:r>
          </a:p>
        </p:txBody>
      </p:sp>
    </p:spTree>
    <p:extLst>
      <p:ext uri="{BB962C8B-B14F-4D97-AF65-F5344CB8AC3E}">
        <p14:creationId xmlns:p14="http://schemas.microsoft.com/office/powerpoint/2010/main" val="228856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6" fill="hold"/>
                                        <p:tgtEl>
                                          <p:spTgt spid="4"/>
                                        </p:tgtEl>
                                      </p:cBhvr>
                                    </p:cmd>
                                  </p:childTnLst>
                                </p:cTn>
                              </p:par>
                            </p:childTnLst>
                          </p:cTn>
                        </p:par>
                        <p:par>
                          <p:cTn id="7" fill="hold">
                            <p:stCondLst>
                              <p:cond delay="10066"/>
                            </p:stCondLst>
                            <p:childTnLst>
                              <p:par>
                                <p:cTn id="8" presetID="1" presetClass="mediacall" presetSubtype="0" fill="hold" nodeType="afterEffect">
                                  <p:stCondLst>
                                    <p:cond delay="0"/>
                                  </p:stCondLst>
                                  <p:childTnLst>
                                    <p:cmd type="call" cmd="playFrom(0.0)">
                                      <p:cBhvr>
                                        <p:cTn id="9" dur="292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3"/>
                </p:tgtEl>
              </p:cMediaNode>
            </p:video>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video>
              <p:cMediaNode vol="100000" mute="1">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6EE10F-E603-3BB8-1C7A-8C3FFC7DF420}"/>
              </a:ext>
            </a:extLst>
          </p:cNvPr>
          <p:cNvSpPr>
            <a:spLocks noGrp="1"/>
          </p:cNvSpPr>
          <p:nvPr>
            <p:ph type="title"/>
          </p:nvPr>
        </p:nvSpPr>
        <p:spPr/>
        <p:txBody>
          <a:bodyPr/>
          <a:lstStyle/>
          <a:p>
            <a:r>
              <a:rPr lang="en-US" dirty="0"/>
              <a:t>Demonstration/analysis(cont.)</a:t>
            </a:r>
          </a:p>
        </p:txBody>
      </p:sp>
      <p:pic>
        <p:nvPicPr>
          <p:cNvPr id="3" name="SDRsharprecordingremote">
            <a:hlinkClick r:id="" action="ppaction://media"/>
            <a:extLst>
              <a:ext uri="{FF2B5EF4-FFF2-40B4-BE49-F238E27FC236}">
                <a16:creationId xmlns:a16="http://schemas.microsoft.com/office/drawing/2014/main" id="{DFB74955-D115-086E-0720-C93875E34A34}"/>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1600200" y="2665413"/>
            <a:ext cx="4189413" cy="2681287"/>
          </a:xfrm>
        </p:spPr>
      </p:pic>
      <p:pic>
        <p:nvPicPr>
          <p:cNvPr id="4" name="IMG_4127">
            <a:hlinkClick r:id="" action="ppaction://media"/>
            <a:extLst>
              <a:ext uri="{FF2B5EF4-FFF2-40B4-BE49-F238E27FC236}">
                <a16:creationId xmlns:a16="http://schemas.microsoft.com/office/drawing/2014/main" id="{41C805B5-8C15-9FC1-D179-18CA2CE93722}"/>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6370638" y="2824163"/>
            <a:ext cx="4189412" cy="2363787"/>
          </a:xfrm>
        </p:spPr>
      </p:pic>
      <p:sp>
        <p:nvSpPr>
          <p:cNvPr id="2" name="TextBox 1">
            <a:extLst>
              <a:ext uri="{FF2B5EF4-FFF2-40B4-BE49-F238E27FC236}">
                <a16:creationId xmlns:a16="http://schemas.microsoft.com/office/drawing/2014/main" id="{D664426C-2C8E-0248-E831-831E6E5D4825}"/>
              </a:ext>
            </a:extLst>
          </p:cNvPr>
          <p:cNvSpPr txBox="1"/>
          <p:nvPr/>
        </p:nvSpPr>
        <p:spPr>
          <a:xfrm>
            <a:off x="1600200" y="5346700"/>
            <a:ext cx="4189413" cy="215444"/>
          </a:xfrm>
          <a:prstGeom prst="rect">
            <a:avLst/>
          </a:prstGeom>
          <a:noFill/>
        </p:spPr>
        <p:txBody>
          <a:bodyPr wrap="square" rtlCol="0">
            <a:spAutoFit/>
          </a:bodyPr>
          <a:lstStyle/>
          <a:p>
            <a:r>
              <a:rPr lang="en-US" sz="800" dirty="0"/>
              <a:t>Above left: Showing remote transmission on waterfall at 315 MHz</a:t>
            </a:r>
          </a:p>
        </p:txBody>
      </p:sp>
      <p:sp>
        <p:nvSpPr>
          <p:cNvPr id="6" name="TextBox 5">
            <a:extLst>
              <a:ext uri="{FF2B5EF4-FFF2-40B4-BE49-F238E27FC236}">
                <a16:creationId xmlns:a16="http://schemas.microsoft.com/office/drawing/2014/main" id="{23E6F358-3C37-106A-2E04-CAC1D6CF5F80}"/>
              </a:ext>
            </a:extLst>
          </p:cNvPr>
          <p:cNvSpPr txBox="1"/>
          <p:nvPr/>
        </p:nvSpPr>
        <p:spPr>
          <a:xfrm>
            <a:off x="6370638" y="5187950"/>
            <a:ext cx="4189412" cy="215444"/>
          </a:xfrm>
          <a:prstGeom prst="rect">
            <a:avLst/>
          </a:prstGeom>
          <a:noFill/>
        </p:spPr>
        <p:txBody>
          <a:bodyPr wrap="square" rtlCol="0">
            <a:spAutoFit/>
          </a:bodyPr>
          <a:lstStyle/>
          <a:p>
            <a:r>
              <a:rPr lang="en-US" sz="800" dirty="0"/>
              <a:t>Above right: Showing packet bursts from remote.</a:t>
            </a:r>
          </a:p>
        </p:txBody>
      </p:sp>
    </p:spTree>
    <p:extLst>
      <p:ext uri="{BB962C8B-B14F-4D97-AF65-F5344CB8AC3E}">
        <p14:creationId xmlns:p14="http://schemas.microsoft.com/office/powerpoint/2010/main" val="3010933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34"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76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mute="1">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after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6EE10F-E603-3BB8-1C7A-8C3FFC7DF420}"/>
              </a:ext>
            </a:extLst>
          </p:cNvPr>
          <p:cNvSpPr>
            <a:spLocks noGrp="1"/>
          </p:cNvSpPr>
          <p:nvPr>
            <p:ph type="title"/>
          </p:nvPr>
        </p:nvSpPr>
        <p:spPr>
          <a:xfrm>
            <a:off x="1615817" y="1272209"/>
            <a:ext cx="9164725" cy="499441"/>
          </a:xfrm>
        </p:spPr>
        <p:txBody>
          <a:bodyPr>
            <a:normAutofit fontScale="90000"/>
          </a:bodyPr>
          <a:lstStyle/>
          <a:p>
            <a:r>
              <a:rPr lang="en-US" dirty="0"/>
              <a:t>reflection</a:t>
            </a:r>
          </a:p>
        </p:txBody>
      </p:sp>
      <p:sp>
        <p:nvSpPr>
          <p:cNvPr id="6" name="Content Placeholder 5">
            <a:extLst>
              <a:ext uri="{FF2B5EF4-FFF2-40B4-BE49-F238E27FC236}">
                <a16:creationId xmlns:a16="http://schemas.microsoft.com/office/drawing/2014/main" id="{48082D1F-854F-BD79-A1C5-1F1B19C4847E}"/>
              </a:ext>
            </a:extLst>
          </p:cNvPr>
          <p:cNvSpPr>
            <a:spLocks noGrp="1"/>
          </p:cNvSpPr>
          <p:nvPr>
            <p:ph sz="half" idx="1"/>
          </p:nvPr>
        </p:nvSpPr>
        <p:spPr/>
        <p:txBody>
          <a:bodyPr/>
          <a:lstStyle/>
          <a:p>
            <a:endParaRPr lang="en-US"/>
          </a:p>
        </p:txBody>
      </p:sp>
      <p:sp>
        <p:nvSpPr>
          <p:cNvPr id="8" name="Content Placeholder 7">
            <a:extLst>
              <a:ext uri="{FF2B5EF4-FFF2-40B4-BE49-F238E27FC236}">
                <a16:creationId xmlns:a16="http://schemas.microsoft.com/office/drawing/2014/main" id="{777F1CD5-C900-FE88-104F-B9688C56DF53}"/>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647502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76CC1-6D87-B669-CDB1-6A4A620B4D9E}"/>
              </a:ext>
            </a:extLst>
          </p:cNvPr>
          <p:cNvSpPr>
            <a:spLocks noGrp="1"/>
          </p:cNvSpPr>
          <p:nvPr>
            <p:ph type="title"/>
          </p:nvPr>
        </p:nvSpPr>
        <p:spPr>
          <a:xfrm>
            <a:off x="1620442" y="1233200"/>
            <a:ext cx="8977511" cy="636422"/>
          </a:xfrm>
        </p:spPr>
        <p:txBody>
          <a:bodyPr/>
          <a:lstStyle/>
          <a:p>
            <a:r>
              <a:rPr lang="en-US" dirty="0"/>
              <a:t>IoT/Smart Home Software &amp; UI Options</a:t>
            </a:r>
          </a:p>
        </p:txBody>
      </p:sp>
      <p:sp>
        <p:nvSpPr>
          <p:cNvPr id="3" name="Content Placeholder 2">
            <a:extLst>
              <a:ext uri="{FF2B5EF4-FFF2-40B4-BE49-F238E27FC236}">
                <a16:creationId xmlns:a16="http://schemas.microsoft.com/office/drawing/2014/main" id="{59B6267B-B969-8922-6BBC-1F8E5447837B}"/>
              </a:ext>
            </a:extLst>
          </p:cNvPr>
          <p:cNvSpPr>
            <a:spLocks noGrp="1"/>
          </p:cNvSpPr>
          <p:nvPr>
            <p:ph idx="1"/>
          </p:nvPr>
        </p:nvSpPr>
        <p:spPr>
          <a:xfrm>
            <a:off x="1607245" y="1869622"/>
            <a:ext cx="8977509" cy="3967842"/>
          </a:xfrm>
        </p:spPr>
        <p:txBody>
          <a:bodyPr>
            <a:normAutofit fontScale="77500" lnSpcReduction="20000"/>
          </a:bodyPr>
          <a:lstStyle/>
          <a:p>
            <a:pPr marL="0" indent="0">
              <a:buNone/>
            </a:pPr>
            <a:r>
              <a:rPr lang="en-US" b="1" i="1" u="sng" dirty="0">
                <a:highlight>
                  <a:srgbClr val="FFFF00"/>
                </a:highlight>
              </a:rPr>
              <a:t>Home Assistant:</a:t>
            </a:r>
          </a:p>
          <a:p>
            <a:r>
              <a:rPr lang="en-US" i="1" u="sng" dirty="0"/>
              <a:t>Open-Source:</a:t>
            </a:r>
            <a:r>
              <a:rPr lang="en-US" dirty="0"/>
              <a:t> Widely compatible; powerful customization.</a:t>
            </a:r>
          </a:p>
          <a:p>
            <a:r>
              <a:rPr lang="en-US" i="1" u="sng" dirty="0"/>
              <a:t>Server Requirement: </a:t>
            </a:r>
            <a:r>
              <a:rPr lang="en-US" dirty="0"/>
              <a:t>Needs server computer (e.g., old PC, Raspberry Pi).</a:t>
            </a:r>
          </a:p>
          <a:p>
            <a:r>
              <a:rPr lang="en-US" i="1" u="sng" dirty="0"/>
              <a:t>Local &amp; Secure: </a:t>
            </a:r>
            <a:r>
              <a:rPr lang="en-US" dirty="0"/>
              <a:t>No monthly fee; operates locally on your network.</a:t>
            </a:r>
          </a:p>
          <a:p>
            <a:r>
              <a:rPr lang="en-US" i="1" u="sng" dirty="0"/>
              <a:t>Community Support: </a:t>
            </a:r>
            <a:r>
              <a:rPr lang="en-US" dirty="0"/>
              <a:t>Large community sharing "blueprints" for setups.</a:t>
            </a:r>
          </a:p>
          <a:p>
            <a:pPr marL="0" indent="0">
              <a:buNone/>
            </a:pPr>
            <a:r>
              <a:rPr lang="en-US" b="1" i="1" u="sng" dirty="0">
                <a:highlight>
                  <a:srgbClr val="FFFF00"/>
                </a:highlight>
              </a:rPr>
              <a:t>Other Platforms (Google Home, Apple HomeKit, Alexa):</a:t>
            </a:r>
          </a:p>
          <a:p>
            <a:r>
              <a:rPr lang="en-US" i="1" u="sng" dirty="0"/>
              <a:t>Ease of Use:</a:t>
            </a:r>
            <a:r>
              <a:rPr lang="en-US" dirty="0"/>
              <a:t> User-friendly but often requires a subscription fee due to cloud-based services. Often requires remote server for simple tasks, in exchange for outside-the-house control.</a:t>
            </a:r>
          </a:p>
          <a:p>
            <a:r>
              <a:rPr lang="en-US" i="1" u="sng" dirty="0"/>
              <a:t>Cross-Platform Integration: </a:t>
            </a:r>
            <a:r>
              <a:rPr lang="en-US" dirty="0"/>
              <a:t>Home Assistant links devices/services from different ecosystems together.</a:t>
            </a:r>
          </a:p>
          <a:p>
            <a:pPr marL="0" indent="0">
              <a:buNone/>
            </a:pPr>
            <a:r>
              <a:rPr lang="en-US" b="1" i="1" u="sng" dirty="0">
                <a:highlight>
                  <a:srgbClr val="FFFF00"/>
                </a:highlight>
              </a:rPr>
              <a:t>Considerations:</a:t>
            </a:r>
          </a:p>
          <a:p>
            <a:r>
              <a:rPr lang="en-US" i="1" u="sng" dirty="0"/>
              <a:t>Learning Curve: </a:t>
            </a:r>
            <a:r>
              <a:rPr lang="en-US" dirty="0"/>
              <a:t>Self-hosted solutions require learning programming and server management.</a:t>
            </a:r>
          </a:p>
          <a:p>
            <a:r>
              <a:rPr lang="en-US" i="1" u="sng" dirty="0"/>
              <a:t>Monthly Fee Avoidance:</a:t>
            </a:r>
            <a:r>
              <a:rPr lang="en-US" dirty="0"/>
              <a:t> </a:t>
            </a:r>
            <a:r>
              <a:rPr lang="en-US" dirty="0" err="1"/>
              <a:t>Opt</a:t>
            </a:r>
            <a:r>
              <a:rPr lang="en-US" dirty="0"/>
              <a:t> for self-hosted solutions like Home Assistant to avoid recurring costs.</a:t>
            </a:r>
          </a:p>
        </p:txBody>
      </p:sp>
    </p:spTree>
    <p:extLst>
      <p:ext uri="{BB962C8B-B14F-4D97-AF65-F5344CB8AC3E}">
        <p14:creationId xmlns:p14="http://schemas.microsoft.com/office/powerpoint/2010/main" val="2774194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1A28C-B35F-2735-64C6-71ABFE9B6C00}"/>
              </a:ext>
            </a:extLst>
          </p:cNvPr>
          <p:cNvSpPr>
            <a:spLocks noGrp="1"/>
          </p:cNvSpPr>
          <p:nvPr>
            <p:ph type="title"/>
          </p:nvPr>
        </p:nvSpPr>
        <p:spPr>
          <a:xfrm>
            <a:off x="1620442" y="1233200"/>
            <a:ext cx="8977511" cy="513958"/>
          </a:xfrm>
        </p:spPr>
        <p:txBody>
          <a:bodyPr>
            <a:normAutofit fontScale="90000"/>
          </a:bodyPr>
          <a:lstStyle/>
          <a:p>
            <a:r>
              <a:rPr lang="en-US" dirty="0"/>
              <a:t>Conclusion</a:t>
            </a:r>
            <a:endParaRPr lang="en-US" sz="2000" dirty="0"/>
          </a:p>
        </p:txBody>
      </p:sp>
      <p:sp>
        <p:nvSpPr>
          <p:cNvPr id="5" name="Content Placeholder 4">
            <a:extLst>
              <a:ext uri="{FF2B5EF4-FFF2-40B4-BE49-F238E27FC236}">
                <a16:creationId xmlns:a16="http://schemas.microsoft.com/office/drawing/2014/main" id="{967D710A-B036-9C4D-4546-CEE3EF6D1654}"/>
              </a:ext>
            </a:extLst>
          </p:cNvPr>
          <p:cNvSpPr>
            <a:spLocks noGrp="1"/>
          </p:cNvSpPr>
          <p:nvPr>
            <p:ph idx="1"/>
          </p:nvPr>
        </p:nvSpPr>
        <p:spPr>
          <a:xfrm>
            <a:off x="1620444" y="1747159"/>
            <a:ext cx="8977509" cy="3814266"/>
          </a:xfrm>
        </p:spPr>
        <p:txBody>
          <a:bodyPr>
            <a:normAutofit fontScale="92500" lnSpcReduction="20000"/>
          </a:bodyPr>
          <a:lstStyle/>
          <a:p>
            <a:pPr marL="0" indent="0">
              <a:buNone/>
            </a:pPr>
            <a:r>
              <a:rPr lang="en-US" sz="1600" b="1" i="1" u="sng" dirty="0">
                <a:highlight>
                  <a:srgbClr val="FFFF00"/>
                </a:highlight>
              </a:rPr>
              <a:t>Bridging The Present and The Future:</a:t>
            </a:r>
          </a:p>
          <a:p>
            <a:r>
              <a:rPr lang="en-US" sz="1600" i="1" u="sng" dirty="0"/>
              <a:t>Evolution:</a:t>
            </a:r>
            <a:r>
              <a:rPr lang="en-US" sz="1600" dirty="0"/>
              <a:t> Transition from Tesla's remotes to today's versatile smart homes.</a:t>
            </a:r>
          </a:p>
          <a:p>
            <a:r>
              <a:rPr lang="en-US" sz="1600" i="1" u="sng" dirty="0"/>
              <a:t>Stakeholder Collaboration:</a:t>
            </a:r>
            <a:r>
              <a:rPr lang="en-US" sz="1600" dirty="0"/>
              <a:t> Tech giants and developers driving innovation, enhancing interoperability and security.</a:t>
            </a:r>
          </a:p>
          <a:p>
            <a:r>
              <a:rPr lang="en-US" sz="1600" i="1" u="sng" dirty="0"/>
              <a:t>Societal Impacts:</a:t>
            </a:r>
            <a:r>
              <a:rPr lang="en-US" sz="1600" dirty="0"/>
              <a:t> Balancing benefits like convenience, safety with challenges like privacy and security concerns.</a:t>
            </a:r>
          </a:p>
          <a:p>
            <a:r>
              <a:rPr lang="en-US" sz="1600" i="1" u="sng" dirty="0"/>
              <a:t>Technical Operation: </a:t>
            </a:r>
            <a:r>
              <a:rPr lang="en-US" sz="1600" dirty="0"/>
              <a:t>Networking protocols and software platforms underpinning functionality and user experiences.</a:t>
            </a:r>
          </a:p>
          <a:p>
            <a:r>
              <a:rPr lang="en-US" sz="1600" i="1" u="sng" dirty="0"/>
              <a:t>User-Centric Approach: </a:t>
            </a:r>
            <a:r>
              <a:rPr lang="en-US" sz="1600" dirty="0"/>
              <a:t>Platforms like Home Assistant empowering user control, security without monthly fees.</a:t>
            </a:r>
          </a:p>
          <a:p>
            <a:r>
              <a:rPr lang="en-US" sz="1600" i="1" u="sng" dirty="0"/>
              <a:t>Future Outlook: </a:t>
            </a:r>
            <a:r>
              <a:rPr lang="en-US" sz="1600" dirty="0"/>
              <a:t>Movement towards open standards, improved security, and more user-friendly smart home ecosystems.</a:t>
            </a:r>
          </a:p>
        </p:txBody>
      </p:sp>
    </p:spTree>
    <p:extLst>
      <p:ext uri="{BB962C8B-B14F-4D97-AF65-F5344CB8AC3E}">
        <p14:creationId xmlns:p14="http://schemas.microsoft.com/office/powerpoint/2010/main" val="3838776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Video 16" descr="Neon Pink Question Mark">
            <a:extLst>
              <a:ext uri="{FF2B5EF4-FFF2-40B4-BE49-F238E27FC236}">
                <a16:creationId xmlns:a16="http://schemas.microsoft.com/office/drawing/2014/main" id="{921277D6-EAE1-060E-2D21-6E25BBDC3E6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
            <a:ext cx="12191980" cy="6858000"/>
          </a:xfrm>
          <a:prstGeom prst="rect">
            <a:avLst/>
          </a:prstGeom>
          <a:noFill/>
        </p:spPr>
      </p:pic>
      <p:sp>
        <p:nvSpPr>
          <p:cNvPr id="19" name="Date Placeholder 2">
            <a:extLst>
              <a:ext uri="{FF2B5EF4-FFF2-40B4-BE49-F238E27FC236}">
                <a16:creationId xmlns:a16="http://schemas.microsoft.com/office/drawing/2014/main" id="{5D121C9B-E86C-18A7-BC43-F687CF46BFA7}"/>
              </a:ext>
            </a:extLst>
          </p:cNvPr>
          <p:cNvSpPr>
            <a:spLocks noGrp="1"/>
          </p:cNvSpPr>
          <p:nvPr>
            <p:ph type="dt" sz="half" idx="10"/>
          </p:nvPr>
        </p:nvSpPr>
        <p:spPr>
          <a:xfrm>
            <a:off x="847726" y="6199188"/>
            <a:ext cx="2743200" cy="365125"/>
          </a:xfrm>
        </p:spPr>
        <p:txBody>
          <a:bodyPr/>
          <a:lstStyle/>
          <a:p>
            <a:pPr>
              <a:spcAft>
                <a:spcPts val="600"/>
              </a:spcAft>
            </a:pPr>
            <a:fld id="{4C0D5889-EC99-42B1-BAD2-2D706E090CEC}" type="datetime1">
              <a:rPr lang="en-US" smtClean="0">
                <a:solidFill>
                  <a:srgbClr val="FFFFFF"/>
                </a:solidFill>
                <a:effectLst>
                  <a:outerShdw blurRad="38100" dist="38100" dir="2700000" algn="tl">
                    <a:srgbClr val="000000">
                      <a:alpha val="43137"/>
                    </a:srgbClr>
                  </a:outerShdw>
                </a:effectLst>
              </a:rPr>
              <a:pPr>
                <a:spcAft>
                  <a:spcPts val="600"/>
                </a:spcAft>
              </a:pPr>
              <a:t>11/6/2023</a:t>
            </a:fld>
            <a:endParaRPr lang="en-US" dirty="0">
              <a:solidFill>
                <a:srgbClr val="FFFFFF"/>
              </a:solidFill>
              <a:effectLst>
                <a:outerShdw blurRad="38100" dist="38100" dir="2700000" algn="tl">
                  <a:srgbClr val="000000">
                    <a:alpha val="43137"/>
                  </a:srgbClr>
                </a:outerShdw>
              </a:effectLst>
            </a:endParaRPr>
          </a:p>
        </p:txBody>
      </p:sp>
      <p:sp>
        <p:nvSpPr>
          <p:cNvPr id="21" name="Slide Number Placeholder 4">
            <a:extLst>
              <a:ext uri="{FF2B5EF4-FFF2-40B4-BE49-F238E27FC236}">
                <a16:creationId xmlns:a16="http://schemas.microsoft.com/office/drawing/2014/main" id="{E89E93CB-CB2E-155E-912C-AD438FB56417}"/>
              </a:ext>
            </a:extLst>
          </p:cNvPr>
          <p:cNvSpPr>
            <a:spLocks noGrp="1"/>
          </p:cNvSpPr>
          <p:nvPr>
            <p:ph type="sldNum" sz="quarter" idx="12"/>
          </p:nvPr>
        </p:nvSpPr>
        <p:spPr>
          <a:xfrm>
            <a:off x="10696577" y="6199188"/>
            <a:ext cx="619125" cy="365125"/>
          </a:xfrm>
        </p:spPr>
        <p:txBody>
          <a:bodyPr/>
          <a:lstStyle/>
          <a:p>
            <a:pPr>
              <a:spcAft>
                <a:spcPts val="600"/>
              </a:spcAft>
            </a:pPr>
            <a:fld id="{9DFF7F0B-831F-46BB-8F4F-ABBF3D4914C2}" type="slidenum">
              <a:rPr lang="en-US" smtClean="0">
                <a:solidFill>
                  <a:srgbClr val="FFFFFF"/>
                </a:solidFill>
                <a:effectLst>
                  <a:outerShdw blurRad="38100" dist="38100" dir="2700000" algn="tl">
                    <a:srgbClr val="000000">
                      <a:alpha val="43137"/>
                    </a:srgbClr>
                  </a:outerShdw>
                </a:effectLst>
              </a:rPr>
              <a:pPr>
                <a:spcAft>
                  <a:spcPts val="600"/>
                </a:spcAft>
              </a:pPr>
              <a:t>15</a:t>
            </a:fld>
            <a:endParaRPr lang="en-US">
              <a:solidFill>
                <a:srgbClr val="FFFFFF"/>
              </a:solidFill>
              <a:effectLst>
                <a:outerShdw blurRad="38100" dist="38100" dir="2700000" algn="tl">
                  <a:srgbClr val="000000">
                    <a:alpha val="43137"/>
                  </a:srgbClr>
                </a:outerShdw>
              </a:effectLst>
            </a:endParaRPr>
          </a:p>
        </p:txBody>
      </p:sp>
      <p:sp>
        <p:nvSpPr>
          <p:cNvPr id="2" name="Title 1">
            <a:extLst>
              <a:ext uri="{FF2B5EF4-FFF2-40B4-BE49-F238E27FC236}">
                <a16:creationId xmlns:a16="http://schemas.microsoft.com/office/drawing/2014/main" id="{5EF1A28C-B35F-2735-64C6-71ABFE9B6C00}"/>
              </a:ext>
            </a:extLst>
          </p:cNvPr>
          <p:cNvSpPr>
            <a:spLocks noGrp="1"/>
          </p:cNvSpPr>
          <p:nvPr>
            <p:ph type="ctrTitle"/>
          </p:nvPr>
        </p:nvSpPr>
        <p:spPr>
          <a:xfrm>
            <a:off x="895481" y="2919772"/>
            <a:ext cx="6772868" cy="2150420"/>
          </a:xfrm>
        </p:spPr>
        <p:txBody>
          <a:bodyPr>
            <a:normAutofit/>
          </a:bodyPr>
          <a:lstStyle/>
          <a:p>
            <a:r>
              <a:rPr lang="en-US" dirty="0">
                <a:solidFill>
                  <a:srgbClr val="FFFFFF"/>
                </a:solidFill>
              </a:rPr>
              <a:t>Questions?</a:t>
            </a:r>
          </a:p>
        </p:txBody>
      </p:sp>
    </p:spTree>
    <p:extLst>
      <p:ext uri="{BB962C8B-B14F-4D97-AF65-F5344CB8AC3E}">
        <p14:creationId xmlns:p14="http://schemas.microsoft.com/office/powerpoint/2010/main" val="363883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70" fill="hold"/>
                                        <p:tgtEl>
                                          <p:spTgt spid="17"/>
                                        </p:tgtEl>
                                      </p:cBhvr>
                                    </p:cmd>
                                  </p:childTnLst>
                                </p:cTn>
                              </p:par>
                              <p:par>
                                <p:cTn id="7" presetID="36" presetClass="emph" presetSubtype="0" fill="hold" grpId="0" nodeType="withEffect">
                                  <p:stCondLst>
                                    <p:cond delay="0"/>
                                  </p:stCondLst>
                                  <p:iterate type="lt">
                                    <p:tmPct val="10000"/>
                                  </p:iterate>
                                  <p:childTnLst>
                                    <p:animScale>
                                      <p:cBhvr>
                                        <p:cTn id="8" dur="1000" autoRev="1" fill="hold">
                                          <p:stCondLst>
                                            <p:cond delay="0"/>
                                          </p:stCondLst>
                                        </p:cTn>
                                        <p:tgtEl>
                                          <p:spTgt spid="2"/>
                                        </p:tgtEl>
                                      </p:cBhvr>
                                      <p:to x="80000" y="100000"/>
                                    </p:animScale>
                                    <p:anim by="(#ppt_w*0.10)" calcmode="lin" valueType="num">
                                      <p:cBhvr>
                                        <p:cTn id="9" dur="1000" autoRev="1" fill="hold">
                                          <p:stCondLst>
                                            <p:cond delay="0"/>
                                          </p:stCondLst>
                                        </p:cTn>
                                        <p:tgtEl>
                                          <p:spTgt spid="2"/>
                                        </p:tgtEl>
                                        <p:attrNameLst>
                                          <p:attrName>ppt_x</p:attrName>
                                        </p:attrNameLst>
                                      </p:cBhvr>
                                    </p:anim>
                                    <p:anim by="(-#ppt_w*0.10)" calcmode="lin" valueType="num">
                                      <p:cBhvr>
                                        <p:cTn id="10" dur="1000" autoRev="1" fill="hold">
                                          <p:stCondLst>
                                            <p:cond delay="0"/>
                                          </p:stCondLst>
                                        </p:cTn>
                                        <p:tgtEl>
                                          <p:spTgt spid="2"/>
                                        </p:tgtEl>
                                        <p:attrNameLst>
                                          <p:attrName>ppt_y</p:attrName>
                                        </p:attrNameLst>
                                      </p:cBhvr>
                                    </p:anim>
                                    <p:animRot by="-480000">
                                      <p:cBhvr>
                                        <p:cTn id="11" dur="1000" autoRev="1" fill="hold">
                                          <p:stCondLst>
                                            <p:cond delay="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video>
              <p:cMediaNode mute="1">
                <p:cTn id="12" repeatCount="indefinite" fill="hold" display="0">
                  <p:stCondLst>
                    <p:cond delay="indefinite"/>
                  </p:stCondLst>
                </p:cTn>
                <p:tgtEl>
                  <p:spTgt spid="17"/>
                </p:tgtEl>
              </p:cMediaNode>
            </p:video>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C4FD48-64F8-E88E-08C0-8654EDF73E4A}"/>
              </a:ext>
            </a:extLst>
          </p:cNvPr>
          <p:cNvSpPr>
            <a:spLocks noGrp="1"/>
          </p:cNvSpPr>
          <p:nvPr>
            <p:ph type="title"/>
          </p:nvPr>
        </p:nvSpPr>
        <p:spPr>
          <a:xfrm>
            <a:off x="1615817" y="1272209"/>
            <a:ext cx="9164725" cy="547447"/>
          </a:xfrm>
        </p:spPr>
        <p:txBody>
          <a:bodyPr>
            <a:normAutofit fontScale="90000"/>
          </a:bodyPr>
          <a:lstStyle/>
          <a:p>
            <a:r>
              <a:rPr lang="en-US" dirty="0"/>
              <a:t>Citations</a:t>
            </a:r>
          </a:p>
        </p:txBody>
      </p:sp>
      <p:sp>
        <p:nvSpPr>
          <p:cNvPr id="6" name="Content Placeholder 5">
            <a:extLst>
              <a:ext uri="{FF2B5EF4-FFF2-40B4-BE49-F238E27FC236}">
                <a16:creationId xmlns:a16="http://schemas.microsoft.com/office/drawing/2014/main" id="{3FAFA155-D132-8167-F2F8-E0B968755AC5}"/>
              </a:ext>
            </a:extLst>
          </p:cNvPr>
          <p:cNvSpPr>
            <a:spLocks noGrp="1"/>
          </p:cNvSpPr>
          <p:nvPr>
            <p:ph sz="half" idx="1"/>
          </p:nvPr>
        </p:nvSpPr>
        <p:spPr>
          <a:xfrm>
            <a:off x="1615817" y="1819656"/>
            <a:ext cx="4188635" cy="3766135"/>
          </a:xfrm>
        </p:spPr>
        <p:txBody>
          <a:bodyPr>
            <a:normAutofit fontScale="47500" lnSpcReduction="20000"/>
          </a:bodyPr>
          <a:lstStyle/>
          <a:p>
            <a:r>
              <a:rPr lang="en-US" sz="1200" dirty="0"/>
              <a:t> </a:t>
            </a:r>
            <a:r>
              <a:rPr lang="en-US" sz="1200" dirty="0">
                <a:effectLst/>
              </a:rPr>
              <a:t>S. Hollister, “Anker’s </a:t>
            </a:r>
            <a:r>
              <a:rPr lang="en-US" sz="1200" dirty="0" err="1">
                <a:effectLst/>
              </a:rPr>
              <a:t>Eufy</a:t>
            </a:r>
            <a:r>
              <a:rPr lang="en-US" sz="1200" dirty="0">
                <a:effectLst/>
              </a:rPr>
              <a:t> lied to us about the security of its security cameras,” </a:t>
            </a:r>
            <a:r>
              <a:rPr lang="en-US" sz="1200" i="1" dirty="0">
                <a:effectLst/>
              </a:rPr>
              <a:t>The Verge</a:t>
            </a:r>
            <a:r>
              <a:rPr lang="en-US" sz="1200" dirty="0">
                <a:effectLst/>
              </a:rPr>
              <a:t>, Dec. 01, 2022. [Online]. Available: </a:t>
            </a:r>
            <a:r>
              <a:rPr lang="en-US" sz="1200" dirty="0">
                <a:effectLst/>
                <a:hlinkClick r:id="rId2"/>
              </a:rPr>
              <a:t>https://www.theverge.com/2022/11/30/23486753/anker-eufy-security-camera-cloud-private-encryption-authentication-storage</a:t>
            </a:r>
            <a:endParaRPr lang="en-US" sz="1200" dirty="0">
              <a:effectLst/>
            </a:endParaRPr>
          </a:p>
          <a:p>
            <a:r>
              <a:rPr lang="en-US" sz="1200" dirty="0">
                <a:effectLst/>
              </a:rPr>
              <a:t>Malwarebytes, “Ring shares data with police without consent (but it’s in good faith), says Amazon,” </a:t>
            </a:r>
            <a:r>
              <a:rPr lang="en-US" sz="1200" i="1" dirty="0">
                <a:effectLst/>
              </a:rPr>
              <a:t>Malwarebytes</a:t>
            </a:r>
            <a:r>
              <a:rPr lang="en-US" sz="1200" dirty="0">
                <a:effectLst/>
              </a:rPr>
              <a:t>, Jul. 19, 2022. </a:t>
            </a:r>
            <a:r>
              <a:rPr lang="en-US" sz="1200" dirty="0">
                <a:effectLst/>
                <a:hlinkClick r:id="rId3"/>
              </a:rPr>
              <a:t>https://www.malwarebytes.com/blog/news/2022/07/ring-shares-data-with-police-without-consent-but-its-in-good-faith-says-amazon</a:t>
            </a:r>
            <a:endParaRPr lang="en-US" sz="1200" dirty="0">
              <a:effectLst/>
            </a:endParaRPr>
          </a:p>
          <a:p>
            <a:pPr algn="l"/>
            <a:r>
              <a:rPr lang="en-US" sz="1200" b="0" i="0" dirty="0">
                <a:solidFill>
                  <a:srgbClr val="000000"/>
                </a:solidFill>
                <a:effectLst/>
              </a:rPr>
              <a:t> S. G. Gaurav, “The Evolution of Smart Home Technology,” </a:t>
            </a:r>
            <a:r>
              <a:rPr lang="en-US" sz="1200" b="0" i="1" dirty="0">
                <a:solidFill>
                  <a:srgbClr val="000000"/>
                </a:solidFill>
                <a:effectLst/>
              </a:rPr>
              <a:t>Bccresearch.com</a:t>
            </a:r>
            <a:r>
              <a:rPr lang="en-US" sz="1200" b="0" i="0" dirty="0">
                <a:solidFill>
                  <a:srgbClr val="000000"/>
                </a:solidFill>
                <a:effectLst/>
              </a:rPr>
              <a:t>, Apr. 11, 2018. https://blog.bccresearch.com/the-evolution-of-smart-home-technology#:~:text=The%20smart%20home%20concept%20started,washing%20machines%2C%20refrigerators%20and (accessed Nov. 05, 2023).</a:t>
            </a:r>
          </a:p>
          <a:p>
            <a:pPr algn="l"/>
            <a:r>
              <a:rPr lang="en-US" sz="1200" b="0" i="0" dirty="0">
                <a:solidFill>
                  <a:srgbClr val="000000"/>
                </a:solidFill>
                <a:effectLst/>
              </a:rPr>
              <a:t>Haseeb </a:t>
            </a:r>
            <a:r>
              <a:rPr lang="en-US" sz="1200" b="0" i="0" dirty="0" err="1">
                <a:solidFill>
                  <a:srgbClr val="000000"/>
                </a:solidFill>
                <a:effectLst/>
              </a:rPr>
              <a:t>Touqeer</a:t>
            </a:r>
            <a:r>
              <a:rPr lang="en-US" sz="1200" b="0" i="0" dirty="0">
                <a:solidFill>
                  <a:srgbClr val="000000"/>
                </a:solidFill>
                <a:effectLst/>
              </a:rPr>
              <a:t>, S. Zaman, R. Amin, M. Hussain, </a:t>
            </a:r>
            <a:r>
              <a:rPr lang="en-US" sz="1200" b="0" i="0" dirty="0" err="1">
                <a:solidFill>
                  <a:srgbClr val="000000"/>
                </a:solidFill>
                <a:effectLst/>
              </a:rPr>
              <a:t>Fadi</a:t>
            </a:r>
            <a:r>
              <a:rPr lang="en-US" sz="1200" b="0" i="0" dirty="0">
                <a:solidFill>
                  <a:srgbClr val="000000"/>
                </a:solidFill>
                <a:effectLst/>
              </a:rPr>
              <a:t> Al‐</a:t>
            </a:r>
            <a:r>
              <a:rPr lang="en-US" sz="1200" b="0" i="0" dirty="0" err="1">
                <a:solidFill>
                  <a:srgbClr val="000000"/>
                </a:solidFill>
                <a:effectLst/>
              </a:rPr>
              <a:t>Turjman</a:t>
            </a:r>
            <a:r>
              <a:rPr lang="en-US" sz="1200" b="0" i="0" dirty="0">
                <a:solidFill>
                  <a:srgbClr val="000000"/>
                </a:solidFill>
                <a:effectLst/>
              </a:rPr>
              <a:t>, and M. Bilal, “Smart home security: challenges, issues and solutions at different IoT layers,” </a:t>
            </a:r>
            <a:r>
              <a:rPr lang="en-US" sz="1200" b="0" i="1" dirty="0">
                <a:solidFill>
                  <a:srgbClr val="000000"/>
                </a:solidFill>
                <a:effectLst/>
              </a:rPr>
              <a:t>The Journal of Supercomputing</a:t>
            </a:r>
            <a:r>
              <a:rPr lang="en-US" sz="1200" b="0" i="0" dirty="0">
                <a:solidFill>
                  <a:srgbClr val="000000"/>
                </a:solidFill>
                <a:effectLst/>
              </a:rPr>
              <a:t>, vol. 77, no. 12, pp. 14053–14089, May 2021, </a:t>
            </a:r>
            <a:r>
              <a:rPr lang="en-US" sz="1200" b="0" i="0" dirty="0" err="1">
                <a:solidFill>
                  <a:srgbClr val="000000"/>
                </a:solidFill>
                <a:effectLst/>
              </a:rPr>
              <a:t>doi</a:t>
            </a:r>
            <a:r>
              <a:rPr lang="en-US" sz="1200" b="0" i="0" dirty="0">
                <a:solidFill>
                  <a:srgbClr val="000000"/>
                </a:solidFill>
                <a:effectLst/>
              </a:rPr>
              <a:t>: https://doi.org/10.1007/s11227-021-03825-1.</a:t>
            </a:r>
          </a:p>
          <a:p>
            <a:pPr algn="l"/>
            <a:r>
              <a:rPr lang="en-US" sz="1200" b="0" i="0" dirty="0">
                <a:solidFill>
                  <a:srgbClr val="000000"/>
                </a:solidFill>
                <a:effectLst/>
              </a:rPr>
              <a:t>“The 3 Biggest Challenges for Smart Home Technology,” </a:t>
            </a:r>
            <a:r>
              <a:rPr lang="en-US" sz="1200" b="0" i="1" dirty="0" err="1">
                <a:solidFill>
                  <a:srgbClr val="000000"/>
                </a:solidFill>
                <a:effectLst/>
              </a:rPr>
              <a:t>TaskUs</a:t>
            </a:r>
            <a:r>
              <a:rPr lang="en-US" sz="1200" b="0" i="0" dirty="0">
                <a:solidFill>
                  <a:srgbClr val="000000"/>
                </a:solidFill>
                <a:effectLst/>
              </a:rPr>
              <a:t>, May 02, 2023. https://www.taskus.com/insights/the-3-biggest-challenges-for-smart-home-technology/#:~:text=Stories%20The%203%20Biggest%20Challenges,your%20phone%20to%20practically%20anything (accessed Nov. 05, 2023).</a:t>
            </a:r>
          </a:p>
          <a:p>
            <a:pPr algn="l"/>
            <a:r>
              <a:rPr lang="en-US" sz="1200" dirty="0">
                <a:effectLst/>
              </a:rPr>
              <a:t>R. El-Azab, “Smart homes: potentials and challenges,” </a:t>
            </a:r>
            <a:r>
              <a:rPr lang="en-US" sz="1200" i="1" dirty="0">
                <a:effectLst/>
              </a:rPr>
              <a:t>Clean Energy</a:t>
            </a:r>
            <a:r>
              <a:rPr lang="en-US" sz="1200" dirty="0">
                <a:effectLst/>
              </a:rPr>
              <a:t>, vol. 5, no. 2, pp. 302–315, Jun. 2021, </a:t>
            </a:r>
            <a:r>
              <a:rPr lang="en-US" sz="1200" dirty="0" err="1">
                <a:effectLst/>
              </a:rPr>
              <a:t>doi</a:t>
            </a:r>
            <a:r>
              <a:rPr lang="en-US" sz="1200" dirty="0">
                <a:effectLst/>
              </a:rPr>
              <a:t>: 10.1093/</a:t>
            </a:r>
            <a:r>
              <a:rPr lang="en-US" sz="1200" dirty="0" err="1">
                <a:effectLst/>
              </a:rPr>
              <a:t>ce</a:t>
            </a:r>
            <a:r>
              <a:rPr lang="en-US" sz="1200" dirty="0">
                <a:effectLst/>
              </a:rPr>
              <a:t>/zkab010.</a:t>
            </a:r>
            <a:endParaRPr lang="en-US" sz="1200" b="0" i="0" dirty="0">
              <a:solidFill>
                <a:srgbClr val="000000"/>
              </a:solidFill>
              <a:effectLst/>
            </a:endParaRPr>
          </a:p>
          <a:p>
            <a:pPr algn="l"/>
            <a:r>
              <a:rPr lang="en-US" sz="1200" b="0" i="0" dirty="0">
                <a:solidFill>
                  <a:srgbClr val="000000"/>
                </a:solidFill>
                <a:effectLst/>
              </a:rPr>
              <a:t>https://www.facebook.com/tristan.perry.16, “The Definitive History Of Smart Home Devices [Detailed Dive],” Smart Home Point, Nov. 14, 2019. https://www.smarthomepoint.com/history/ (accessed Nov. 05, 2023).</a:t>
            </a:r>
          </a:p>
          <a:p>
            <a:pPr algn="l"/>
            <a:r>
              <a:rPr lang="en-US" sz="1200" b="0" i="0" dirty="0">
                <a:solidFill>
                  <a:srgbClr val="000000"/>
                </a:solidFill>
                <a:effectLst/>
              </a:rPr>
              <a:t>“Clash of the Smart Home Titans: Amazon Echo vs. Google Home vs. Apple HomeKit,” </a:t>
            </a:r>
            <a:r>
              <a:rPr lang="en-US" sz="1200" b="0" i="0" dirty="0" err="1">
                <a:solidFill>
                  <a:srgbClr val="000000"/>
                </a:solidFill>
                <a:effectLst/>
              </a:rPr>
              <a:t>ConnectSense</a:t>
            </a:r>
            <a:r>
              <a:rPr lang="en-US" sz="1200" b="0" i="0" dirty="0">
                <a:solidFill>
                  <a:srgbClr val="000000"/>
                </a:solidFill>
                <a:effectLst/>
              </a:rPr>
              <a:t>, Jun. 04, 2016. https://www.connectsense.com/blogs/news/clash-of-the-smart-home-titans-amazon-echo-vs-google-home-vs-apple-homekit#:~:text=Even%20though%20Google%20Home%2C%20Amazon,giving%20it%20a%20big (accessed Nov. 05, 2023).</a:t>
            </a:r>
          </a:p>
        </p:txBody>
      </p:sp>
      <p:sp>
        <p:nvSpPr>
          <p:cNvPr id="2" name="Content Placeholder 1">
            <a:extLst>
              <a:ext uri="{FF2B5EF4-FFF2-40B4-BE49-F238E27FC236}">
                <a16:creationId xmlns:a16="http://schemas.microsoft.com/office/drawing/2014/main" id="{0F334099-DD1A-CA9A-320A-6F9D548B4AD5}"/>
              </a:ext>
            </a:extLst>
          </p:cNvPr>
          <p:cNvSpPr>
            <a:spLocks noGrp="1"/>
          </p:cNvSpPr>
          <p:nvPr>
            <p:ph sz="half" idx="2"/>
          </p:nvPr>
        </p:nvSpPr>
        <p:spPr>
          <a:xfrm>
            <a:off x="6387548" y="1819656"/>
            <a:ext cx="4188635" cy="3766134"/>
          </a:xfrm>
        </p:spPr>
        <p:txBody>
          <a:bodyPr>
            <a:normAutofit fontScale="32500" lnSpcReduction="20000"/>
          </a:bodyPr>
          <a:lstStyle/>
          <a:p>
            <a:r>
              <a:rPr lang="en-US" dirty="0"/>
              <a:t>M. Woodall, “How Home Automation Protocols Work,” Reviews.org, Feb. 11, 2022. https://www.reviews.org/home-security/home-automation-languages/#:~:text=Pros%20Popular%20among%20many%20smart,of%20the%20home%20automation%20world (accessed Nov. 05, 2023).</a:t>
            </a:r>
          </a:p>
          <a:p>
            <a:r>
              <a:rPr lang="en-US" dirty="0"/>
              <a:t>‌</a:t>
            </a:r>
            <a:r>
              <a:rPr lang="en-US" dirty="0" err="1"/>
              <a:t>Leverege</a:t>
            </a:r>
            <a:r>
              <a:rPr lang="en-US" dirty="0"/>
              <a:t>, “Smart Home Technologies: Zigbee, Z-Wave, Thread, and </a:t>
            </a:r>
            <a:r>
              <a:rPr lang="en-US" dirty="0" err="1"/>
              <a:t>Dotdot</a:t>
            </a:r>
            <a:r>
              <a:rPr lang="en-US" dirty="0"/>
              <a:t>,” IoT For All, Feb. 11, 2020. https://www.iotforall.com/smart-home-technologies-zigbee#:~:text=Smart%20Home%20Technologies%3A%20Zigbee%2C%20Z,Leverege (accessed Nov. 05, 2023).</a:t>
            </a:r>
          </a:p>
          <a:p>
            <a:r>
              <a:rPr lang="en-US" dirty="0"/>
              <a:t>‌A. Raut and Malik, “ZigBee: The Emerging Technology in Building Automation,” ResearchGate, Apr. 2011. https://www.researchgate.net/publication/267239003_ZigBee_The_Emerging_Technology_in_Building_Automation#:~:text=Zigbee%20was%20developed%20to%20satisfy,This%20paper (accessed Nov. 05, 2023).</a:t>
            </a:r>
          </a:p>
          <a:p>
            <a:r>
              <a:rPr lang="en-US" dirty="0"/>
              <a:t>Friendly, “A Brief History of IoT | IoT &amp; Device Management - Friendly Technologies,” Friendly Technologies, Jul. 18, 2022. https://friendly-tech.com/a-brief-history-of-iot/#:~:text=1990s%3A%20The%20first%20internet,industries%2C%20from%20manufacturing%20to (accessed Nov. 05, 2023).</a:t>
            </a:r>
          </a:p>
          <a:p>
            <a:r>
              <a:rPr lang="en-US" dirty="0"/>
              <a:t>‌</a:t>
            </a:r>
            <a:r>
              <a:rPr lang="en-US" sz="1800" dirty="0">
                <a:effectLst/>
                <a:latin typeface="Times New Roman" panose="02020603050405020304" pitchFamily="18" charset="0"/>
              </a:rPr>
              <a:t> J. </a:t>
            </a:r>
            <a:r>
              <a:rPr lang="en-US" sz="1800" dirty="0" err="1">
                <a:effectLst/>
                <a:latin typeface="Times New Roman" panose="02020603050405020304" pitchFamily="18" charset="0"/>
              </a:rPr>
              <a:t>Malleck</a:t>
            </a:r>
            <a:r>
              <a:rPr lang="en-US" sz="1800" dirty="0">
                <a:effectLst/>
                <a:latin typeface="Times New Roman" panose="02020603050405020304" pitchFamily="18" charset="0"/>
              </a:rPr>
              <a:t>, “8 innovations that prepared us for contemporary smart homes,” </a:t>
            </a:r>
            <a:r>
              <a:rPr lang="en-US" sz="1800" i="1" dirty="0">
                <a:effectLst/>
                <a:latin typeface="Times New Roman" panose="02020603050405020304" pitchFamily="18" charset="0"/>
              </a:rPr>
              <a:t>Quartz</a:t>
            </a:r>
            <a:r>
              <a:rPr lang="en-US" sz="1800" dirty="0">
                <a:effectLst/>
                <a:latin typeface="Times New Roman" panose="02020603050405020304" pitchFamily="18" charset="0"/>
              </a:rPr>
              <a:t>, May 05, 2023. [Online]. Available: </a:t>
            </a:r>
            <a:r>
              <a:rPr lang="en-US" sz="1800" dirty="0">
                <a:effectLst/>
                <a:latin typeface="Times New Roman" panose="02020603050405020304" pitchFamily="18" charset="0"/>
                <a:hlinkClick r:id="rId4"/>
              </a:rPr>
              <a:t>https://qz.com/smart-home-device-innovations-short-history-1850385993</a:t>
            </a:r>
            <a:endParaRPr lang="en-US" sz="1800" dirty="0">
              <a:effectLst/>
              <a:latin typeface="Times New Roman" panose="02020603050405020304" pitchFamily="18" charset="0"/>
            </a:endParaRPr>
          </a:p>
          <a:p>
            <a:r>
              <a:rPr lang="en-US" sz="1800" dirty="0">
                <a:effectLst/>
                <a:latin typeface="Times New Roman" panose="02020603050405020304" pitchFamily="18" charset="0"/>
              </a:rPr>
              <a:t>J. Stanley, “The History of Smart Home Technology,” Family Handyman, Jun. 30, 2021. https://www.familyhandyman.com/article/the-history-of-smart-home-technology/#:~:text=First%20Smart%20Home%20Technology,in%20their%20homes%20using (accessed Nov. 05, 2023).</a:t>
            </a:r>
          </a:p>
          <a:p>
            <a:r>
              <a:rPr lang="en-US" sz="1800" dirty="0">
                <a:effectLst/>
                <a:latin typeface="Times New Roman" panose="02020603050405020304" pitchFamily="18" charset="0"/>
              </a:rPr>
              <a:t>S. Gordon and </a:t>
            </a:r>
            <a:r>
              <a:rPr lang="en-US" sz="1800" dirty="0" err="1">
                <a:effectLst/>
                <a:latin typeface="Times New Roman" panose="02020603050405020304" pitchFamily="18" charset="0"/>
              </a:rPr>
              <a:t>Usa</a:t>
            </a:r>
            <a:r>
              <a:rPr lang="en-US" sz="1800" dirty="0">
                <a:effectLst/>
                <a:latin typeface="Times New Roman" panose="02020603050405020304" pitchFamily="18" charset="0"/>
              </a:rPr>
              <a:t> Today, “Amazon Echo vs Google Home vs Apple </a:t>
            </a:r>
            <a:r>
              <a:rPr lang="en-US" sz="1800" dirty="0" err="1">
                <a:effectLst/>
                <a:latin typeface="Times New Roman" panose="02020603050405020304" pitchFamily="18" charset="0"/>
              </a:rPr>
              <a:t>HomePod</a:t>
            </a:r>
            <a:r>
              <a:rPr lang="en-US" sz="1800" dirty="0">
                <a:effectLst/>
                <a:latin typeface="Times New Roman" panose="02020603050405020304" pitchFamily="18" charset="0"/>
              </a:rPr>
              <a:t>: Which is right for you?,” Phys.org, Mar. 23, 2018. https://phys.org/news/2018-03-amazon-echo-google-home-apple.html#:~:text=,the%20buzz%20about%20smart (accessed Nov. 05, 2023).</a:t>
            </a:r>
            <a:endParaRPr lang="en-US" b="0" i="0" dirty="0">
              <a:solidFill>
                <a:srgbClr val="000000"/>
              </a:solidFill>
              <a:effectLst/>
              <a:latin typeface="Times New Roman" panose="02020603050405020304" pitchFamily="18" charset="0"/>
            </a:endParaRPr>
          </a:p>
          <a:p>
            <a:pPr algn="l"/>
            <a:r>
              <a:rPr lang="en-US" b="0" i="0" dirty="0">
                <a:solidFill>
                  <a:srgbClr val="000000"/>
                </a:solidFill>
                <a:effectLst/>
                <a:latin typeface="Times New Roman" panose="02020603050405020304" pitchFamily="18" charset="0"/>
              </a:rPr>
              <a:t>G. Mancuso and G. Mancuso, “FAQ,” </a:t>
            </a:r>
            <a:r>
              <a:rPr lang="en-US" b="0" i="1" dirty="0">
                <a:solidFill>
                  <a:srgbClr val="000000"/>
                </a:solidFill>
                <a:effectLst/>
                <a:latin typeface="Times New Roman" panose="02020603050405020304" pitchFamily="18" charset="0"/>
              </a:rPr>
              <a:t>MYTECHMAG</a:t>
            </a:r>
            <a:r>
              <a:rPr lang="en-US" b="0" i="0" dirty="0">
                <a:solidFill>
                  <a:srgbClr val="000000"/>
                </a:solidFill>
                <a:effectLst/>
                <a:latin typeface="Times New Roman" panose="02020603050405020304" pitchFamily="18" charset="0"/>
              </a:rPr>
              <a:t>, Aug. 10, 2022. https://www.mytechmag.com/the-societal-impacts-of-iot/#:~:text=Benefits%20of%20IoT%20on%20Society,case%20of%20a%20security%20breach (accessed Nov. 05, 2023).</a:t>
            </a:r>
          </a:p>
          <a:p>
            <a:endParaRPr lang="en-US" sz="1800" dirty="0">
              <a:effectLst/>
              <a:latin typeface="Times New Roman" panose="02020603050405020304" pitchFamily="18" charset="0"/>
            </a:endParaRPr>
          </a:p>
          <a:p>
            <a:endParaRPr lang="en-US" sz="1800" dirty="0">
              <a:effectLst/>
              <a:latin typeface="Times New Roman" panose="02020603050405020304" pitchFamily="18" charset="0"/>
            </a:endParaRPr>
          </a:p>
          <a:p>
            <a:endParaRPr lang="en-US" dirty="0"/>
          </a:p>
        </p:txBody>
      </p:sp>
    </p:spTree>
    <p:extLst>
      <p:ext uri="{BB962C8B-B14F-4D97-AF65-F5344CB8AC3E}">
        <p14:creationId xmlns:p14="http://schemas.microsoft.com/office/powerpoint/2010/main" val="85501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C4FD48-64F8-E88E-08C0-8654EDF73E4A}"/>
              </a:ext>
            </a:extLst>
          </p:cNvPr>
          <p:cNvSpPr>
            <a:spLocks noGrp="1"/>
          </p:cNvSpPr>
          <p:nvPr>
            <p:ph type="title"/>
          </p:nvPr>
        </p:nvSpPr>
        <p:spPr>
          <a:xfrm>
            <a:off x="1615817" y="1272209"/>
            <a:ext cx="9164725" cy="547447"/>
          </a:xfrm>
        </p:spPr>
        <p:txBody>
          <a:bodyPr>
            <a:normAutofit fontScale="90000"/>
          </a:bodyPr>
          <a:lstStyle/>
          <a:p>
            <a:r>
              <a:rPr lang="en-US" dirty="0"/>
              <a:t>Citations (Cont.)</a:t>
            </a:r>
          </a:p>
        </p:txBody>
      </p:sp>
      <p:sp>
        <p:nvSpPr>
          <p:cNvPr id="6" name="Content Placeholder 5">
            <a:extLst>
              <a:ext uri="{FF2B5EF4-FFF2-40B4-BE49-F238E27FC236}">
                <a16:creationId xmlns:a16="http://schemas.microsoft.com/office/drawing/2014/main" id="{3FAFA155-D132-8167-F2F8-E0B968755AC5}"/>
              </a:ext>
            </a:extLst>
          </p:cNvPr>
          <p:cNvSpPr>
            <a:spLocks noGrp="1"/>
          </p:cNvSpPr>
          <p:nvPr>
            <p:ph sz="half" idx="1"/>
          </p:nvPr>
        </p:nvSpPr>
        <p:spPr>
          <a:xfrm>
            <a:off x="1615818" y="1819656"/>
            <a:ext cx="4188635" cy="3766135"/>
          </a:xfrm>
        </p:spPr>
        <p:txBody>
          <a:bodyPr>
            <a:normAutofit fontScale="47500" lnSpcReduction="20000"/>
          </a:bodyPr>
          <a:lstStyle/>
          <a:p>
            <a:pPr algn="l"/>
            <a:r>
              <a:rPr lang="en-US" sz="1200" b="0" i="0" dirty="0">
                <a:solidFill>
                  <a:srgbClr val="000000"/>
                </a:solidFill>
                <a:effectLst/>
                <a:latin typeface="Times New Roman" panose="02020603050405020304" pitchFamily="18" charset="0"/>
              </a:rPr>
              <a:t>“Fig 7. The </a:t>
            </a:r>
            <a:r>
              <a:rPr lang="en-US" sz="1200" b="0" i="0" dirty="0" err="1">
                <a:solidFill>
                  <a:srgbClr val="000000"/>
                </a:solidFill>
                <a:effectLst/>
                <a:latin typeface="Times New Roman" panose="02020603050405020304" pitchFamily="18" charset="0"/>
              </a:rPr>
              <a:t>Smarthome</a:t>
            </a:r>
            <a:r>
              <a:rPr lang="en-US" sz="1200" b="0" i="0" dirty="0">
                <a:solidFill>
                  <a:srgbClr val="000000"/>
                </a:solidFill>
                <a:effectLst/>
                <a:latin typeface="Times New Roman" panose="02020603050405020304" pitchFamily="18" charset="0"/>
              </a:rPr>
              <a:t> Stakeholders,” </a:t>
            </a:r>
            <a:r>
              <a:rPr lang="en-US" sz="1200" b="0" i="1" dirty="0">
                <a:solidFill>
                  <a:srgbClr val="000000"/>
                </a:solidFill>
                <a:effectLst/>
                <a:latin typeface="Times New Roman" panose="02020603050405020304" pitchFamily="18" charset="0"/>
              </a:rPr>
              <a:t>ResearchGate</a:t>
            </a:r>
            <a:r>
              <a:rPr lang="en-US" sz="1200" b="0" i="0" dirty="0">
                <a:solidFill>
                  <a:srgbClr val="000000"/>
                </a:solidFill>
                <a:effectLst/>
                <a:latin typeface="Times New Roman" panose="02020603050405020304" pitchFamily="18" charset="0"/>
              </a:rPr>
              <a:t>, 2019. https://www.researchgate.net/figure/The-Smarthome-Stakeholders_fig4_332374473#:~:text=In%20IoT%20applications%2C%20,The (accessed Nov. 05, 2023).</a:t>
            </a:r>
          </a:p>
          <a:p>
            <a:pPr algn="l"/>
            <a:r>
              <a:rPr lang="en-US" sz="1200" b="0" i="0" dirty="0">
                <a:solidFill>
                  <a:srgbClr val="000000"/>
                </a:solidFill>
                <a:effectLst/>
                <a:latin typeface="Times New Roman" panose="02020603050405020304" pitchFamily="18" charset="0"/>
              </a:rPr>
              <a:t>“McKinsey Connected Homes,” </a:t>
            </a:r>
            <a:r>
              <a:rPr lang="en-US" sz="1200" b="0" i="1" dirty="0">
                <a:solidFill>
                  <a:srgbClr val="000000"/>
                </a:solidFill>
                <a:effectLst/>
                <a:latin typeface="Times New Roman" panose="02020603050405020304" pitchFamily="18" charset="0"/>
              </a:rPr>
              <a:t>Mckinsey.com</a:t>
            </a:r>
            <a:r>
              <a:rPr lang="en-US" sz="1200" b="0" i="0" dirty="0">
                <a:solidFill>
                  <a:srgbClr val="000000"/>
                </a:solidFill>
                <a:effectLst/>
                <a:latin typeface="Times New Roman" panose="02020603050405020304" pitchFamily="18" charset="0"/>
              </a:rPr>
              <a:t>, 2015. https://www.mckinsey.com/spContent/connected_homes/index.html#:~:text=Connected%20devices%20are%20disrupting%20every,alone%20products (accessed Nov. 05, 2023).</a:t>
            </a:r>
          </a:p>
          <a:p>
            <a:pPr algn="l"/>
            <a:r>
              <a:rPr lang="en-US" sz="1200" b="0" i="0" dirty="0">
                <a:solidFill>
                  <a:srgbClr val="000000"/>
                </a:solidFill>
                <a:effectLst/>
                <a:latin typeface="Times New Roman" panose="02020603050405020304" pitchFamily="18" charset="0"/>
              </a:rPr>
              <a:t>S. Kar, B. Chakravorty, S. Sinha, and M. Gupta, “Analysis of Stakeholders Within IoT Ecosystem,” </a:t>
            </a:r>
            <a:r>
              <a:rPr lang="en-US" sz="1200" b="0" i="1" dirty="0">
                <a:solidFill>
                  <a:srgbClr val="000000"/>
                </a:solidFill>
                <a:effectLst/>
                <a:latin typeface="Times New Roman" panose="02020603050405020304" pitchFamily="18" charset="0"/>
              </a:rPr>
              <a:t>Advances in theory and practice of emerging markets</a:t>
            </a:r>
            <a:r>
              <a:rPr lang="en-US" sz="1200" b="0" i="0" dirty="0">
                <a:solidFill>
                  <a:srgbClr val="000000"/>
                </a:solidFill>
                <a:effectLst/>
                <a:latin typeface="Times New Roman" panose="02020603050405020304" pitchFamily="18" charset="0"/>
              </a:rPr>
              <a:t>, pp. 251–276, Jan. 2018, </a:t>
            </a:r>
            <a:r>
              <a:rPr lang="en-US" sz="1200" b="0" i="0" dirty="0" err="1">
                <a:solidFill>
                  <a:srgbClr val="000000"/>
                </a:solidFill>
                <a:effectLst/>
                <a:latin typeface="Times New Roman" panose="02020603050405020304" pitchFamily="18" charset="0"/>
              </a:rPr>
              <a:t>doi</a:t>
            </a:r>
            <a:r>
              <a:rPr lang="en-US" sz="1200" b="0" i="0" dirty="0">
                <a:solidFill>
                  <a:srgbClr val="000000"/>
                </a:solidFill>
                <a:effectLst/>
                <a:latin typeface="Times New Roman" panose="02020603050405020304" pitchFamily="18" charset="0"/>
              </a:rPr>
              <a:t>: </a:t>
            </a:r>
            <a:r>
              <a:rPr lang="en-US" sz="1200" b="0" i="0" dirty="0">
                <a:solidFill>
                  <a:srgbClr val="000000"/>
                </a:solidFill>
                <a:effectLst/>
                <a:latin typeface="Times New Roman" panose="02020603050405020304" pitchFamily="18" charset="0"/>
                <a:hlinkClick r:id="rId2"/>
              </a:rPr>
              <a:t>https://doi.org/10.1007/978-3-319-78378-9_15</a:t>
            </a:r>
            <a:r>
              <a:rPr lang="en-US" sz="1200" b="0" i="0" dirty="0">
                <a:solidFill>
                  <a:srgbClr val="000000"/>
                </a:solidFill>
                <a:effectLst/>
                <a:latin typeface="Times New Roman" panose="02020603050405020304" pitchFamily="18" charset="0"/>
              </a:rPr>
              <a:t>.</a:t>
            </a:r>
          </a:p>
          <a:p>
            <a:pPr algn="l"/>
            <a:r>
              <a:rPr lang="en-US" sz="1200" b="0" i="0" dirty="0">
                <a:solidFill>
                  <a:srgbClr val="000000"/>
                </a:solidFill>
                <a:effectLst/>
                <a:latin typeface="Times New Roman" panose="02020603050405020304" pitchFamily="18" charset="0"/>
              </a:rPr>
              <a:t>“Societal Benefits of the IoT,” </a:t>
            </a:r>
            <a:r>
              <a:rPr lang="en-US" sz="1200" b="0" i="1" dirty="0">
                <a:solidFill>
                  <a:srgbClr val="000000"/>
                </a:solidFill>
                <a:effectLst/>
                <a:latin typeface="Times New Roman" panose="02020603050405020304" pitchFamily="18" charset="0"/>
              </a:rPr>
              <a:t>Arduino.cc</a:t>
            </a:r>
            <a:r>
              <a:rPr lang="en-US" sz="1200" b="0" i="0" dirty="0">
                <a:solidFill>
                  <a:srgbClr val="000000"/>
                </a:solidFill>
                <a:effectLst/>
                <a:latin typeface="Times New Roman" panose="02020603050405020304" pitchFamily="18" charset="0"/>
              </a:rPr>
              <a:t>, 2023. https://www.arduino.cc/education/societal-benefits-of-the-iot (accessed Nov. 05, 2023).</a:t>
            </a:r>
          </a:p>
          <a:p>
            <a:pPr algn="l"/>
            <a:r>
              <a:rPr lang="en-US" sz="1200" b="0" i="0" dirty="0">
                <a:solidFill>
                  <a:srgbClr val="000000"/>
                </a:solidFill>
                <a:effectLst/>
                <a:latin typeface="Times New Roman" panose="02020603050405020304" pitchFamily="18" charset="0"/>
              </a:rPr>
              <a:t>E. Crane, “Amazon shuts down customer’s smart home devices after delivery driver’s false racism claim,” </a:t>
            </a:r>
            <a:r>
              <a:rPr lang="en-US" sz="1200" b="0" i="1" dirty="0">
                <a:solidFill>
                  <a:srgbClr val="000000"/>
                </a:solidFill>
                <a:effectLst/>
                <a:latin typeface="Times New Roman" panose="02020603050405020304" pitchFamily="18" charset="0"/>
              </a:rPr>
              <a:t>New York Post</a:t>
            </a:r>
            <a:r>
              <a:rPr lang="en-US" sz="1200" b="0" i="0" dirty="0">
                <a:solidFill>
                  <a:srgbClr val="000000"/>
                </a:solidFill>
                <a:effectLst/>
                <a:latin typeface="Times New Roman" panose="02020603050405020304" pitchFamily="18" charset="0"/>
              </a:rPr>
              <a:t>, Jun. 15, 2023. https://nypost.com/2023/06/15/amazon-shuts-down-customers-smart-home-devices-over-false-racist-claim/ (accessed Nov. 05, 2023).</a:t>
            </a:r>
          </a:p>
          <a:p>
            <a:pPr algn="l"/>
            <a:r>
              <a:rPr lang="en-US" sz="1200" b="0" i="0" dirty="0">
                <a:solidFill>
                  <a:srgbClr val="000000"/>
                </a:solidFill>
                <a:effectLst/>
                <a:latin typeface="Times New Roman" panose="02020603050405020304" pitchFamily="18" charset="0"/>
              </a:rPr>
              <a:t>S. Staff, “Chicago to Link Video Surveillance to 911 Network,” </a:t>
            </a:r>
            <a:r>
              <a:rPr lang="en-US" sz="1200" b="0" i="1" dirty="0">
                <a:solidFill>
                  <a:srgbClr val="000000"/>
                </a:solidFill>
                <a:effectLst/>
                <a:latin typeface="Times New Roman" panose="02020603050405020304" pitchFamily="18" charset="0"/>
              </a:rPr>
              <a:t>Security Sales &amp; Integration</a:t>
            </a:r>
            <a:r>
              <a:rPr lang="en-US" sz="1200" b="0" i="0" dirty="0">
                <a:solidFill>
                  <a:srgbClr val="000000"/>
                </a:solidFill>
                <a:effectLst/>
                <a:latin typeface="Times New Roman" panose="02020603050405020304" pitchFamily="18" charset="0"/>
              </a:rPr>
              <a:t>, Sep. 12, 2004. https://www.securitysales.com/news/chicago-to-link-video-surveillance-to-911-network/#:~:text=Chicago%20already%20has%202%2C000%20cameras,police%20officers%2C%20firefighters%20and%20paramedics (accessed Nov. 05, 2023).</a:t>
            </a:r>
          </a:p>
          <a:p>
            <a:pPr algn="l"/>
            <a:r>
              <a:rPr lang="en-US" sz="1200" b="0" i="0" dirty="0">
                <a:solidFill>
                  <a:srgbClr val="000000"/>
                </a:solidFill>
                <a:effectLst/>
                <a:latin typeface="Times New Roman" panose="02020603050405020304" pitchFamily="18" charset="0"/>
              </a:rPr>
              <a:t>S. Burt, “Racist Technology? Amazon Blocks Smart Home Devices Access Over Racist Remarks,” </a:t>
            </a:r>
            <a:r>
              <a:rPr lang="en-US" sz="1200" b="0" i="1" dirty="0">
                <a:solidFill>
                  <a:srgbClr val="000000"/>
                </a:solidFill>
                <a:effectLst/>
                <a:latin typeface="Times New Roman" panose="02020603050405020304" pitchFamily="18" charset="0"/>
              </a:rPr>
              <a:t>Black Enterprise</a:t>
            </a:r>
            <a:r>
              <a:rPr lang="en-US" sz="1200" b="0" i="0" dirty="0">
                <a:solidFill>
                  <a:srgbClr val="000000"/>
                </a:solidFill>
                <a:effectLst/>
                <a:latin typeface="Times New Roman" panose="02020603050405020304" pitchFamily="18" charset="0"/>
              </a:rPr>
              <a:t>, Jun. 16, 2023. https://www.blackenterprise.com/racist-technology-amazon-blocks-smart-home-devices-access-over-racist-remarks/#:~:text=Amazon%20suspended%20the%20Amazon%20Home,Brandon%20Jackson%20found%20himself (accessed Nov. 05, 2023).</a:t>
            </a:r>
          </a:p>
          <a:p>
            <a:pPr algn="l"/>
            <a:r>
              <a:rPr lang="en-US" sz="1200" b="0" i="0" dirty="0">
                <a:solidFill>
                  <a:srgbClr val="000000"/>
                </a:solidFill>
                <a:effectLst/>
                <a:latin typeface="Times New Roman" panose="02020603050405020304" pitchFamily="18" charset="0"/>
              </a:rPr>
              <a:t>“Misheard ‘racism’ at doorbell leads to Amazon smart home shutdown,” </a:t>
            </a:r>
            <a:r>
              <a:rPr lang="en-US" sz="1200" b="0" i="1" dirty="0">
                <a:solidFill>
                  <a:srgbClr val="000000"/>
                </a:solidFill>
                <a:effectLst/>
                <a:latin typeface="Times New Roman" panose="02020603050405020304" pitchFamily="18" charset="0"/>
              </a:rPr>
              <a:t>Dataconomy.com</a:t>
            </a:r>
            <a:r>
              <a:rPr lang="en-US" sz="1200" b="0" i="0" dirty="0">
                <a:solidFill>
                  <a:srgbClr val="000000"/>
                </a:solidFill>
                <a:effectLst/>
                <a:latin typeface="Times New Roman" panose="02020603050405020304" pitchFamily="18" charset="0"/>
              </a:rPr>
              <a:t>, 2019. https://dataconomy.com/2023/06/14/amazon-racist-doorbell-incident/#:~:text=An%20Amazon%20delivery%20driver%E2%80%99s%20report,relayed%20his%20experience%2C%20explaining (accessed Nov. 05, 2023).</a:t>
            </a:r>
          </a:p>
          <a:p>
            <a:pPr algn="l"/>
            <a:r>
              <a:rPr lang="en-US" sz="1200" b="0" i="0" dirty="0">
                <a:solidFill>
                  <a:srgbClr val="000000"/>
                </a:solidFill>
                <a:effectLst/>
                <a:latin typeface="Times New Roman" panose="02020603050405020304" pitchFamily="18" charset="0"/>
              </a:rPr>
              <a:t>B. Blanchet, “Amazon Reveals It Shares Ring Camera Footage With Police Without Permission,” </a:t>
            </a:r>
            <a:r>
              <a:rPr lang="en-US" sz="1200" b="0" i="1" dirty="0">
                <a:solidFill>
                  <a:srgbClr val="000000"/>
                </a:solidFill>
                <a:effectLst/>
                <a:latin typeface="Times New Roman" panose="02020603050405020304" pitchFamily="18" charset="0"/>
              </a:rPr>
              <a:t>HuffPost</a:t>
            </a:r>
            <a:r>
              <a:rPr lang="en-US" sz="1200" b="0" i="0" dirty="0">
                <a:solidFill>
                  <a:srgbClr val="000000"/>
                </a:solidFill>
                <a:effectLst/>
                <a:latin typeface="Times New Roman" panose="02020603050405020304" pitchFamily="18" charset="0"/>
              </a:rPr>
              <a:t>, Jul. 14, 2022. https://www.huffpost.com/entry/amazon-ring-police-doorbell-camera_n_62cfd14ae4b0c0bdba668ee5#:~:text=Amazon%20said%20in%20a%20statement,information%20without%20delay%2C%E2%80%9D%20Amazon%20explained (accessed Nov. 05, 2023).</a:t>
            </a:r>
          </a:p>
        </p:txBody>
      </p:sp>
      <p:sp>
        <p:nvSpPr>
          <p:cNvPr id="2" name="Content Placeholder 1">
            <a:extLst>
              <a:ext uri="{FF2B5EF4-FFF2-40B4-BE49-F238E27FC236}">
                <a16:creationId xmlns:a16="http://schemas.microsoft.com/office/drawing/2014/main" id="{0F334099-DD1A-CA9A-320A-6F9D548B4AD5}"/>
              </a:ext>
            </a:extLst>
          </p:cNvPr>
          <p:cNvSpPr>
            <a:spLocks noGrp="1"/>
          </p:cNvSpPr>
          <p:nvPr>
            <p:ph sz="half" idx="2"/>
          </p:nvPr>
        </p:nvSpPr>
        <p:spPr>
          <a:xfrm>
            <a:off x="6387548" y="1819656"/>
            <a:ext cx="4188635" cy="3766134"/>
          </a:xfrm>
        </p:spPr>
        <p:txBody>
          <a:bodyPr>
            <a:normAutofit fontScale="32500" lnSpcReduction="20000"/>
          </a:bodyPr>
          <a:lstStyle/>
          <a:p>
            <a:pPr algn="l"/>
            <a:r>
              <a:rPr lang="en-US" b="0" i="0" dirty="0">
                <a:solidFill>
                  <a:srgbClr val="000000"/>
                </a:solidFill>
                <a:effectLst/>
                <a:latin typeface="Times New Roman" panose="02020603050405020304" pitchFamily="18" charset="0"/>
              </a:rPr>
              <a:t>‌M. Jones, “Video Camera Networks Link Real-Time Partners in Crime-Solving,” </a:t>
            </a:r>
            <a:r>
              <a:rPr lang="en-US" b="0" i="1" dirty="0" err="1">
                <a:solidFill>
                  <a:srgbClr val="000000"/>
                </a:solidFill>
                <a:effectLst/>
                <a:latin typeface="Times New Roman" panose="02020603050405020304" pitchFamily="18" charset="0"/>
              </a:rPr>
              <a:t>GovTech</a:t>
            </a:r>
            <a:r>
              <a:rPr lang="en-US" b="0" i="0" dirty="0">
                <a:solidFill>
                  <a:srgbClr val="000000"/>
                </a:solidFill>
                <a:effectLst/>
                <a:latin typeface="Times New Roman" panose="02020603050405020304" pitchFamily="18" charset="0"/>
              </a:rPr>
              <a:t>, Feb. 2012. https://www.govtech.com/public-safety/video-camera-networks-link-real-time-partners-in-crime-solving.html#:~:text=The%20Chicago%20Police%20Department%20says,related%20arrests%20since%202006 (accessed Nov. 05, 2023).</a:t>
            </a:r>
          </a:p>
          <a:p>
            <a:pPr algn="l"/>
            <a:r>
              <a:rPr lang="en-US" b="0" i="0" dirty="0">
                <a:solidFill>
                  <a:srgbClr val="000000"/>
                </a:solidFill>
                <a:effectLst/>
                <a:latin typeface="Times New Roman" panose="02020603050405020304" pitchFamily="18" charset="0"/>
              </a:rPr>
              <a:t>“Link Your Cameras into OEMC (Private Sector Camera Initiative),” </a:t>
            </a:r>
            <a:r>
              <a:rPr lang="en-US" b="0" i="1" dirty="0">
                <a:solidFill>
                  <a:srgbClr val="000000"/>
                </a:solidFill>
                <a:effectLst/>
                <a:latin typeface="Times New Roman" panose="02020603050405020304" pitchFamily="18" charset="0"/>
              </a:rPr>
              <a:t>Chicago.gov</a:t>
            </a:r>
            <a:r>
              <a:rPr lang="en-US" b="0" i="0" dirty="0">
                <a:solidFill>
                  <a:srgbClr val="000000"/>
                </a:solidFill>
                <a:effectLst/>
                <a:latin typeface="Times New Roman" panose="02020603050405020304" pitchFamily="18" charset="0"/>
              </a:rPr>
              <a:t>, Jun. 26, 2018. https://www.chicago.gov/city/en/depts/oem/provdrs/tech/svcs/link_your_cameras.html#:~:text=The%20Private%20Sector%20Camera%20Initiative,Directors%20additional%20points%20of (accessed Nov. 05, 2023).</a:t>
            </a:r>
          </a:p>
          <a:p>
            <a:pPr algn="l"/>
            <a:r>
              <a:rPr lang="en-US" b="0" i="0" dirty="0">
                <a:solidFill>
                  <a:srgbClr val="000000"/>
                </a:solidFill>
                <a:effectLst/>
                <a:latin typeface="Times New Roman" panose="02020603050405020304" pitchFamily="18" charset="0"/>
              </a:rPr>
              <a:t>F. Lin and Andrew van </a:t>
            </a:r>
            <a:r>
              <a:rPr lang="en-US" b="0" i="0" dirty="0" err="1">
                <a:solidFill>
                  <a:srgbClr val="000000"/>
                </a:solidFill>
                <a:effectLst/>
                <a:latin typeface="Times New Roman" panose="02020603050405020304" pitchFamily="18" charset="0"/>
              </a:rPr>
              <a:t>Doorn</a:t>
            </a:r>
            <a:r>
              <a:rPr lang="en-US" b="0" i="0" dirty="0">
                <a:solidFill>
                  <a:srgbClr val="000000"/>
                </a:solidFill>
                <a:effectLst/>
                <a:latin typeface="Times New Roman" panose="02020603050405020304" pitchFamily="18" charset="0"/>
              </a:rPr>
              <a:t>, “How to ensure that connected homes are for everyone,” </a:t>
            </a:r>
            <a:r>
              <a:rPr lang="en-US" b="0" i="1" dirty="0">
                <a:solidFill>
                  <a:srgbClr val="000000"/>
                </a:solidFill>
                <a:effectLst/>
                <a:latin typeface="Times New Roman" panose="02020603050405020304" pitchFamily="18" charset="0"/>
              </a:rPr>
              <a:t>World Economic Forum</a:t>
            </a:r>
            <a:r>
              <a:rPr lang="en-US" b="0" i="0" dirty="0">
                <a:solidFill>
                  <a:srgbClr val="000000"/>
                </a:solidFill>
                <a:effectLst/>
                <a:latin typeface="Times New Roman" panose="02020603050405020304" pitchFamily="18" charset="0"/>
              </a:rPr>
              <a:t>, Dec. 09, 2020. https://www.weforum.org/agenda/2020/12/how-to-ensure-that-future-connected-homes-are-for-everyone/#:~:text=Internet%20of%20Things,benefits%20of%20a%20connected%20world (accessed Nov. 05, 2023).</a:t>
            </a:r>
          </a:p>
          <a:p>
            <a:pPr algn="l"/>
            <a:r>
              <a:rPr lang="en-US" b="0" i="0" dirty="0">
                <a:solidFill>
                  <a:srgbClr val="000000"/>
                </a:solidFill>
                <a:effectLst/>
                <a:latin typeface="Times New Roman" panose="02020603050405020304" pitchFamily="18" charset="0"/>
              </a:rPr>
              <a:t>B. Lovejoy, “Anker finally admits to lying about </a:t>
            </a:r>
            <a:r>
              <a:rPr lang="en-US" b="0" i="0" dirty="0" err="1">
                <a:solidFill>
                  <a:srgbClr val="000000"/>
                </a:solidFill>
                <a:effectLst/>
                <a:latin typeface="Times New Roman" panose="02020603050405020304" pitchFamily="18" charset="0"/>
              </a:rPr>
              <a:t>Eufy</a:t>
            </a:r>
            <a:r>
              <a:rPr lang="en-US" b="0" i="0" dirty="0">
                <a:solidFill>
                  <a:srgbClr val="000000"/>
                </a:solidFill>
                <a:effectLst/>
                <a:latin typeface="Times New Roman" panose="02020603050405020304" pitchFamily="18" charset="0"/>
              </a:rPr>
              <a:t> security camera encryption,” </a:t>
            </a:r>
            <a:r>
              <a:rPr lang="en-US" b="0" i="1" dirty="0">
                <a:solidFill>
                  <a:srgbClr val="000000"/>
                </a:solidFill>
                <a:effectLst/>
                <a:latin typeface="Times New Roman" panose="02020603050405020304" pitchFamily="18" charset="0"/>
              </a:rPr>
              <a:t>9to5Mac</a:t>
            </a:r>
            <a:r>
              <a:rPr lang="en-US" b="0" i="0" dirty="0">
                <a:solidFill>
                  <a:srgbClr val="000000"/>
                </a:solidFill>
                <a:effectLst/>
                <a:latin typeface="Times New Roman" panose="02020603050405020304" pitchFamily="18" charset="0"/>
              </a:rPr>
              <a:t>, Feb. 2023. https://9to5mac.com/2023/02/01/eufy-security-camera-encryption/#:~:text=In%20a%20series%20of%20emails,unencrypted%20video%20streams%20for%20Eufy%E2%80%99s (accessed Nov. 05, 2023).</a:t>
            </a:r>
          </a:p>
          <a:p>
            <a:pPr algn="l"/>
            <a:r>
              <a:rPr lang="en-US" b="0" i="0" dirty="0">
                <a:solidFill>
                  <a:srgbClr val="000000"/>
                </a:solidFill>
                <a:effectLst/>
                <a:latin typeface="Times New Roman" panose="02020603050405020304" pitchFamily="18" charset="0"/>
              </a:rPr>
              <a:t>M. Diaz, “</a:t>
            </a:r>
            <a:r>
              <a:rPr lang="en-US" b="0" i="0" dirty="0" err="1">
                <a:solidFill>
                  <a:srgbClr val="000000"/>
                </a:solidFill>
                <a:effectLst/>
                <a:latin typeface="Times New Roman" panose="02020603050405020304" pitchFamily="18" charset="0"/>
              </a:rPr>
              <a:t>Eufy’s</a:t>
            </a:r>
            <a:r>
              <a:rPr lang="en-US" b="0" i="0" dirty="0">
                <a:solidFill>
                  <a:srgbClr val="000000"/>
                </a:solidFill>
                <a:effectLst/>
                <a:latin typeface="Times New Roman" panose="02020603050405020304" pitchFamily="18" charset="0"/>
              </a:rPr>
              <a:t> security cameras send data to the cloud without consent, and that’s not the worst part,” </a:t>
            </a:r>
            <a:r>
              <a:rPr lang="en-US" b="0" i="1" dirty="0">
                <a:solidFill>
                  <a:srgbClr val="000000"/>
                </a:solidFill>
                <a:effectLst/>
                <a:latin typeface="Times New Roman" panose="02020603050405020304" pitchFamily="18" charset="0"/>
              </a:rPr>
              <a:t>ZDNET</a:t>
            </a:r>
            <a:r>
              <a:rPr lang="en-US" b="0" i="0" dirty="0">
                <a:solidFill>
                  <a:srgbClr val="000000"/>
                </a:solidFill>
                <a:effectLst/>
                <a:latin typeface="Times New Roman" panose="02020603050405020304" pitchFamily="18" charset="0"/>
              </a:rPr>
              <a:t>, Dec. 2022. https://www.zdnet.com/article/eufys-security-cameras-send-data-to-the-cloud-without-consent-and-thats-not-the-worst-part/ (accessed Nov. 05, 2023).</a:t>
            </a:r>
          </a:p>
          <a:p>
            <a:pPr algn="l"/>
            <a:r>
              <a:rPr lang="en-US" b="0" i="0" dirty="0">
                <a:solidFill>
                  <a:srgbClr val="000000"/>
                </a:solidFill>
                <a:effectLst/>
                <a:latin typeface="Times New Roman" panose="02020603050405020304" pitchFamily="18" charset="0"/>
              </a:rPr>
              <a:t>“</a:t>
            </a:r>
            <a:r>
              <a:rPr lang="en-US" b="0" i="0" dirty="0" err="1">
                <a:solidFill>
                  <a:srgbClr val="000000"/>
                </a:solidFill>
                <a:effectLst/>
                <a:latin typeface="Times New Roman" panose="02020603050405020304" pitchFamily="18" charset="0"/>
              </a:rPr>
              <a:t>Eufy</a:t>
            </a:r>
            <a:r>
              <a:rPr lang="en-US" b="0" i="0" dirty="0">
                <a:solidFill>
                  <a:srgbClr val="000000"/>
                </a:solidFill>
                <a:effectLst/>
                <a:latin typeface="Times New Roman" panose="02020603050405020304" pitchFamily="18" charset="0"/>
              </a:rPr>
              <a:t> Home Cameras Misleading Privacy and Security Claims Class Action,” </a:t>
            </a:r>
            <a:r>
              <a:rPr lang="en-US" b="0" i="1" dirty="0">
                <a:solidFill>
                  <a:srgbClr val="000000"/>
                </a:solidFill>
                <a:effectLst/>
                <a:latin typeface="Times New Roman" panose="02020603050405020304" pitchFamily="18" charset="0"/>
              </a:rPr>
              <a:t>Class Actions Lawsuits</a:t>
            </a:r>
            <a:r>
              <a:rPr lang="en-US" b="0" i="0" dirty="0">
                <a:solidFill>
                  <a:srgbClr val="000000"/>
                </a:solidFill>
                <a:effectLst/>
                <a:latin typeface="Times New Roman" panose="02020603050405020304" pitchFamily="18" charset="0"/>
              </a:rPr>
              <a:t>, Dec. 27, 2022. https://classactionsreporter.com/eufy-home-cameras-misleading-privacy-and-security-claims-class-action/#:~:text=Class%20action%20alleging%20Eufy%20home,Eufy%20Home (accessed Nov. 05, 2023).</a:t>
            </a:r>
          </a:p>
          <a:p>
            <a:pPr algn="l"/>
            <a:r>
              <a:rPr lang="en-US" b="0" i="0" dirty="0">
                <a:solidFill>
                  <a:srgbClr val="000000"/>
                </a:solidFill>
                <a:effectLst/>
                <a:latin typeface="Times New Roman" panose="02020603050405020304" pitchFamily="18" charset="0"/>
              </a:rPr>
              <a:t>J. Kelley, “Ring Reveals They Give Videos to Police Without User Consent or a Warrant,” </a:t>
            </a:r>
            <a:r>
              <a:rPr lang="en-US" b="0" i="1" dirty="0">
                <a:solidFill>
                  <a:srgbClr val="000000"/>
                </a:solidFill>
                <a:effectLst/>
                <a:latin typeface="Times New Roman" panose="02020603050405020304" pitchFamily="18" charset="0"/>
              </a:rPr>
              <a:t>Electronic Frontier Foundation</a:t>
            </a:r>
            <a:r>
              <a:rPr lang="en-US" b="0" i="0" dirty="0">
                <a:solidFill>
                  <a:srgbClr val="000000"/>
                </a:solidFill>
                <a:effectLst/>
                <a:latin typeface="Times New Roman" panose="02020603050405020304" pitchFamily="18" charset="0"/>
              </a:rPr>
              <a:t>, Jul. 15, 2022. https://www.eff.org/deeplinks/2022/07/ring-reveals-they-give-videos-police-without-user-consent-or-warrant#:~:text=Before%20this%20latest%20admission%2C%20Ring,requested%20videos%20over%2020%2C000%20times (accessed Nov. 05, 2023).</a:t>
            </a:r>
          </a:p>
          <a:p>
            <a:pPr algn="l"/>
            <a:r>
              <a:rPr lang="en-US" b="0" i="0" dirty="0">
                <a:solidFill>
                  <a:srgbClr val="000000"/>
                </a:solidFill>
                <a:effectLst/>
                <a:latin typeface="Times New Roman" panose="02020603050405020304" pitchFamily="18" charset="0"/>
              </a:rPr>
              <a:t>“Link Your Cameras into OEMC (Private Sector Camera Initiative),” </a:t>
            </a:r>
            <a:r>
              <a:rPr lang="en-US" b="0" i="1" dirty="0">
                <a:solidFill>
                  <a:srgbClr val="000000"/>
                </a:solidFill>
                <a:effectLst/>
                <a:latin typeface="Times New Roman" panose="02020603050405020304" pitchFamily="18" charset="0"/>
              </a:rPr>
              <a:t>Chicago.gov</a:t>
            </a:r>
            <a:r>
              <a:rPr lang="en-US" b="0" i="0" dirty="0">
                <a:solidFill>
                  <a:srgbClr val="000000"/>
                </a:solidFill>
                <a:effectLst/>
                <a:latin typeface="Times New Roman" panose="02020603050405020304" pitchFamily="18" charset="0"/>
              </a:rPr>
              <a:t>, Jun. 26, 2018. https://www.chicago.gov/city/en/depts/oem/provdrs/tech/svcs/link_your_cameras.html (accessed Nov. 06, 2023).</a:t>
            </a:r>
          </a:p>
          <a:p>
            <a:pPr algn="l"/>
            <a:endParaRPr lang="en-US" b="0" i="0"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3992589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CF06-EF21-7E97-692B-59A222523462}"/>
              </a:ext>
            </a:extLst>
          </p:cNvPr>
          <p:cNvSpPr>
            <a:spLocks noGrp="1"/>
          </p:cNvSpPr>
          <p:nvPr>
            <p:ph type="title"/>
          </p:nvPr>
        </p:nvSpPr>
        <p:spPr/>
        <p:txBody>
          <a:bodyPr/>
          <a:lstStyle/>
          <a:p>
            <a:r>
              <a:rPr lang="en-US" dirty="0"/>
              <a:t>A brief Overview</a:t>
            </a:r>
          </a:p>
        </p:txBody>
      </p:sp>
      <p:sp>
        <p:nvSpPr>
          <p:cNvPr id="4" name="Content Placeholder 3">
            <a:extLst>
              <a:ext uri="{FF2B5EF4-FFF2-40B4-BE49-F238E27FC236}">
                <a16:creationId xmlns:a16="http://schemas.microsoft.com/office/drawing/2014/main" id="{6F82E7FD-D429-A92F-2C8F-B2BFF7E2A664}"/>
              </a:ext>
            </a:extLst>
          </p:cNvPr>
          <p:cNvSpPr>
            <a:spLocks noGrp="1"/>
          </p:cNvSpPr>
          <p:nvPr>
            <p:ph sz="half" idx="1"/>
          </p:nvPr>
        </p:nvSpPr>
        <p:spPr/>
        <p:txBody>
          <a:bodyPr>
            <a:noAutofit/>
          </a:bodyPr>
          <a:lstStyle/>
          <a:p>
            <a:r>
              <a:rPr lang="en-US" sz="1400" i="1" u="sng" dirty="0"/>
              <a:t>The Internet of Things (IoT) </a:t>
            </a:r>
            <a:r>
              <a:rPr lang="en-US" sz="1400" dirty="0"/>
              <a:t>is a network of </a:t>
            </a:r>
            <a:r>
              <a:rPr lang="en-US" sz="1400" dirty="0">
                <a:highlight>
                  <a:srgbClr val="FFFF00"/>
                </a:highlight>
              </a:rPr>
              <a:t>physical devices connected through the internet, allowing data collection and exchange.</a:t>
            </a:r>
          </a:p>
          <a:p>
            <a:r>
              <a:rPr lang="en-US" sz="1400" dirty="0"/>
              <a:t>The term </a:t>
            </a:r>
            <a:r>
              <a:rPr lang="en-US" sz="1400" dirty="0">
                <a:highlight>
                  <a:srgbClr val="FFFF00"/>
                </a:highlight>
              </a:rPr>
              <a:t>IoT was coined by Kevin Ashton in 1999</a:t>
            </a:r>
            <a:r>
              <a:rPr lang="en-US" sz="1400" dirty="0"/>
              <a:t>, but it </a:t>
            </a:r>
            <a:r>
              <a:rPr lang="en-US" sz="1400" dirty="0">
                <a:highlight>
                  <a:srgbClr val="FFFF00"/>
                </a:highlight>
              </a:rPr>
              <a:t>wasn't until the mid-2000s</a:t>
            </a:r>
            <a:r>
              <a:rPr lang="en-US" sz="1400" dirty="0"/>
              <a:t> that it started to become a reality with the proliferation of wireless technology.</a:t>
            </a:r>
          </a:p>
          <a:p>
            <a:r>
              <a:rPr lang="en-US" sz="1400" i="1" u="sng" dirty="0"/>
              <a:t>Smart home devices </a:t>
            </a:r>
            <a:r>
              <a:rPr lang="en-US" sz="1400" dirty="0"/>
              <a:t>are IoT consumer products that can be </a:t>
            </a:r>
            <a:r>
              <a:rPr lang="en-US" sz="1400" dirty="0">
                <a:highlight>
                  <a:srgbClr val="FFFF00"/>
                </a:highlight>
              </a:rPr>
              <a:t>controlled via smartphones or computers, including thermostats, security systems, lights, appliances.</a:t>
            </a:r>
          </a:p>
        </p:txBody>
      </p:sp>
      <p:sp>
        <p:nvSpPr>
          <p:cNvPr id="5" name="Content Placeholder 4">
            <a:extLst>
              <a:ext uri="{FF2B5EF4-FFF2-40B4-BE49-F238E27FC236}">
                <a16:creationId xmlns:a16="http://schemas.microsoft.com/office/drawing/2014/main" id="{BE748FA9-11A8-5D04-1DF5-1E8BF2009B3F}"/>
              </a:ext>
            </a:extLst>
          </p:cNvPr>
          <p:cNvSpPr>
            <a:spLocks noGrp="1"/>
          </p:cNvSpPr>
          <p:nvPr>
            <p:ph sz="half" idx="2"/>
          </p:nvPr>
        </p:nvSpPr>
        <p:spPr>
          <a:xfrm>
            <a:off x="6291842" y="2067339"/>
            <a:ext cx="4188635" cy="3518452"/>
          </a:xfrm>
        </p:spPr>
        <p:txBody>
          <a:bodyPr>
            <a:noAutofit/>
          </a:bodyPr>
          <a:lstStyle/>
          <a:p>
            <a:r>
              <a:rPr lang="en-US" sz="1400" dirty="0"/>
              <a:t>Smart home devices </a:t>
            </a:r>
            <a:r>
              <a:rPr lang="en-US" sz="1400" dirty="0">
                <a:highlight>
                  <a:srgbClr val="FFFF00"/>
                </a:highlight>
              </a:rPr>
              <a:t>emerged prominently in the late 2010s</a:t>
            </a:r>
            <a:r>
              <a:rPr lang="en-US" sz="1400" dirty="0"/>
              <a:t> with products like </a:t>
            </a:r>
            <a:r>
              <a:rPr lang="en-US" sz="1400" i="1" u="sng" dirty="0"/>
              <a:t>Amazon's Echo and Google Home.</a:t>
            </a:r>
          </a:p>
          <a:p>
            <a:r>
              <a:rPr lang="en-US" sz="1400" dirty="0"/>
              <a:t>IoT and smart home devices </a:t>
            </a:r>
            <a:r>
              <a:rPr lang="en-US" sz="1400" dirty="0">
                <a:highlight>
                  <a:srgbClr val="FFFF00"/>
                </a:highlight>
              </a:rPr>
              <a:t>have transformed modern society</a:t>
            </a:r>
            <a:r>
              <a:rPr lang="en-US" sz="1400" dirty="0"/>
              <a:t> by </a:t>
            </a:r>
            <a:r>
              <a:rPr lang="en-US" sz="1400" i="1" u="sng" dirty="0"/>
              <a:t>making homes more comfortable, efficient, and secure.</a:t>
            </a:r>
          </a:p>
          <a:p>
            <a:r>
              <a:rPr lang="en-US" sz="1400" dirty="0"/>
              <a:t>They allow </a:t>
            </a:r>
            <a:r>
              <a:rPr lang="en-US" sz="1400" dirty="0">
                <a:highlight>
                  <a:srgbClr val="FFFF00"/>
                </a:highlight>
              </a:rPr>
              <a:t>automation and control of household functions</a:t>
            </a:r>
            <a:r>
              <a:rPr lang="en-US" sz="1400" dirty="0"/>
              <a:t>, </a:t>
            </a:r>
            <a:r>
              <a:rPr lang="en-US" sz="1400" i="1" u="sng" dirty="0"/>
              <a:t>provide energy efficiency, and offer accessibility for the elderly or those with disabilities.</a:t>
            </a:r>
          </a:p>
          <a:p>
            <a:r>
              <a:rPr lang="en-US" sz="1400" dirty="0"/>
              <a:t>IoT has applications in </a:t>
            </a:r>
            <a:r>
              <a:rPr lang="en-US" sz="1400" dirty="0">
                <a:highlight>
                  <a:srgbClr val="FFFF00"/>
                </a:highlight>
              </a:rPr>
              <a:t>various sectors beyond the home</a:t>
            </a:r>
            <a:r>
              <a:rPr lang="en-US" sz="1400" dirty="0"/>
              <a:t>, including </a:t>
            </a:r>
            <a:r>
              <a:rPr lang="en-US" sz="1400" i="1" u="sng" dirty="0"/>
              <a:t>healthcare, transportation, agriculture, </a:t>
            </a:r>
            <a:r>
              <a:rPr lang="en-US" sz="1400" i="1" u="sng" dirty="0">
                <a:highlight>
                  <a:srgbClr val="FFFF00"/>
                </a:highlight>
              </a:rPr>
              <a:t>significantly impacting modern society.</a:t>
            </a:r>
          </a:p>
        </p:txBody>
      </p:sp>
    </p:spTree>
    <p:extLst>
      <p:ext uri="{BB962C8B-B14F-4D97-AF65-F5344CB8AC3E}">
        <p14:creationId xmlns:p14="http://schemas.microsoft.com/office/powerpoint/2010/main" val="2596435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CF06-EF21-7E97-692B-59A222523462}"/>
              </a:ext>
            </a:extLst>
          </p:cNvPr>
          <p:cNvSpPr>
            <a:spLocks noGrp="1"/>
          </p:cNvSpPr>
          <p:nvPr>
            <p:ph type="title"/>
          </p:nvPr>
        </p:nvSpPr>
        <p:spPr>
          <a:xfrm>
            <a:off x="1620442" y="1233199"/>
            <a:ext cx="8977511" cy="531593"/>
          </a:xfrm>
        </p:spPr>
        <p:txBody>
          <a:bodyPr>
            <a:normAutofit fontScale="90000"/>
          </a:bodyPr>
          <a:lstStyle/>
          <a:p>
            <a:r>
              <a:rPr lang="en-US" dirty="0"/>
              <a:t>History of </a:t>
            </a:r>
            <a:r>
              <a:rPr lang="en-US" dirty="0" err="1"/>
              <a:t>Iot</a:t>
            </a:r>
            <a:r>
              <a:rPr lang="en-US" dirty="0"/>
              <a:t>/smart home devices</a:t>
            </a:r>
          </a:p>
        </p:txBody>
      </p:sp>
      <p:sp>
        <p:nvSpPr>
          <p:cNvPr id="4" name="Content Placeholder 3">
            <a:extLst>
              <a:ext uri="{FF2B5EF4-FFF2-40B4-BE49-F238E27FC236}">
                <a16:creationId xmlns:a16="http://schemas.microsoft.com/office/drawing/2014/main" id="{6F82E7FD-D429-A92F-2C8F-B2BFF7E2A664}"/>
              </a:ext>
            </a:extLst>
          </p:cNvPr>
          <p:cNvSpPr>
            <a:spLocks noGrp="1"/>
          </p:cNvSpPr>
          <p:nvPr>
            <p:ph idx="1"/>
          </p:nvPr>
        </p:nvSpPr>
        <p:spPr>
          <a:xfrm>
            <a:off x="1620444" y="1764792"/>
            <a:ext cx="8977509" cy="4032503"/>
          </a:xfrm>
        </p:spPr>
        <p:txBody>
          <a:bodyPr>
            <a:noAutofit/>
          </a:bodyPr>
          <a:lstStyle/>
          <a:p>
            <a:pPr marL="0" indent="0">
              <a:lnSpc>
                <a:spcPct val="100000"/>
              </a:lnSpc>
              <a:buNone/>
            </a:pPr>
            <a:r>
              <a:rPr lang="en-US" sz="1200" b="1" i="1" u="sng" dirty="0">
                <a:highlight>
                  <a:srgbClr val="FFFF00"/>
                </a:highlight>
              </a:rPr>
              <a:t>Early Beginnings (1898-1975):</a:t>
            </a:r>
          </a:p>
          <a:p>
            <a:pPr>
              <a:lnSpc>
                <a:spcPct val="100000"/>
              </a:lnSpc>
            </a:pPr>
            <a:r>
              <a:rPr lang="en-US" sz="1200" dirty="0"/>
              <a:t>Introduction of remote controls by Nikola Tesla.</a:t>
            </a:r>
          </a:p>
          <a:p>
            <a:pPr>
              <a:lnSpc>
                <a:spcPct val="100000"/>
              </a:lnSpc>
            </a:pPr>
            <a:r>
              <a:rPr lang="en-US" sz="1200" dirty="0"/>
              <a:t>Debut of home appliances and X10 home automation platform.</a:t>
            </a:r>
          </a:p>
          <a:p>
            <a:pPr marL="0" indent="0">
              <a:lnSpc>
                <a:spcPct val="100000"/>
              </a:lnSpc>
              <a:buNone/>
            </a:pPr>
            <a:r>
              <a:rPr lang="en-US" sz="1200" b="1" i="1" u="sng" dirty="0">
                <a:highlight>
                  <a:srgbClr val="FFFF00"/>
                </a:highlight>
              </a:rPr>
              <a:t>Late 20th Century to Early 2000s:</a:t>
            </a:r>
            <a:endParaRPr lang="en-US" sz="1200" dirty="0"/>
          </a:p>
          <a:p>
            <a:pPr>
              <a:lnSpc>
                <a:spcPct val="100000"/>
              </a:lnSpc>
            </a:pPr>
            <a:r>
              <a:rPr lang="en-US" sz="1200" dirty="0"/>
              <a:t>Creation of the first IoT device in 1990.</a:t>
            </a:r>
          </a:p>
          <a:p>
            <a:pPr>
              <a:lnSpc>
                <a:spcPct val="100000"/>
              </a:lnSpc>
            </a:pPr>
            <a:r>
              <a:rPr lang="en-US" sz="1200" dirty="0"/>
              <a:t>Advent of broadband, Wi-Fi, and 3G facilitating smart home technologies.</a:t>
            </a:r>
          </a:p>
          <a:p>
            <a:pPr marL="0" indent="0">
              <a:lnSpc>
                <a:spcPct val="100000"/>
              </a:lnSpc>
              <a:buNone/>
            </a:pPr>
            <a:r>
              <a:rPr lang="en-US" sz="1200" b="1" i="1" u="sng" dirty="0">
                <a:highlight>
                  <a:srgbClr val="FFFF00"/>
                </a:highlight>
              </a:rPr>
              <a:t>Mid to Late 2000s:</a:t>
            </a:r>
          </a:p>
          <a:p>
            <a:pPr>
              <a:lnSpc>
                <a:spcPct val="100000"/>
              </a:lnSpc>
            </a:pPr>
            <a:r>
              <a:rPr lang="en-US" sz="1200" dirty="0"/>
              <a:t>Enhanced internet speeds with 4G in 2009, promoting mobile control of smart devices.</a:t>
            </a:r>
          </a:p>
          <a:p>
            <a:pPr marL="0" indent="0">
              <a:lnSpc>
                <a:spcPct val="100000"/>
              </a:lnSpc>
              <a:buNone/>
            </a:pPr>
            <a:r>
              <a:rPr lang="en-US" sz="1200" b="1" i="1" u="sng" dirty="0">
                <a:highlight>
                  <a:srgbClr val="FFFF00"/>
                </a:highlight>
              </a:rPr>
              <a:t>2010s:</a:t>
            </a:r>
            <a:endParaRPr lang="en-US" sz="1200" dirty="0"/>
          </a:p>
          <a:p>
            <a:pPr>
              <a:lnSpc>
                <a:spcPct val="100000"/>
              </a:lnSpc>
            </a:pPr>
            <a:r>
              <a:rPr lang="en-US" sz="1200" dirty="0"/>
              <a:t>Release of Amazon Echo in 2014, pioneering voice-controlled smart home devices.</a:t>
            </a:r>
          </a:p>
          <a:p>
            <a:pPr marL="0" marR="0" indent="0">
              <a:lnSpc>
                <a:spcPct val="107000"/>
              </a:lnSpc>
              <a:spcBef>
                <a:spcPts val="0"/>
              </a:spcBef>
              <a:spcAft>
                <a:spcPts val="800"/>
              </a:spcAft>
              <a:buNone/>
            </a:pPr>
            <a:r>
              <a:rPr lang="en-US" sz="1200" b="1" i="1" u="sng" dirty="0">
                <a:highlight>
                  <a:srgbClr val="FFFF00"/>
                </a:highlight>
              </a:rPr>
              <a:t>Standards Development:</a:t>
            </a:r>
            <a:endParaRPr lang="en-US" sz="1200" dirty="0"/>
          </a:p>
          <a:p>
            <a:pPr>
              <a:lnSpc>
                <a:spcPct val="107000"/>
              </a:lnSpc>
              <a:spcBef>
                <a:spcPts val="0"/>
              </a:spcBef>
              <a:spcAft>
                <a:spcPts val="800"/>
              </a:spcAft>
            </a:pPr>
            <a:r>
              <a:rPr lang="en-US" sz="1200" dirty="0"/>
              <a:t>Emergence of Zigbee, Z-Wave, and Thread protocols improving interoperability and security</a:t>
            </a:r>
          </a:p>
          <a:p>
            <a:pPr marL="0" indent="0">
              <a:lnSpc>
                <a:spcPct val="107000"/>
              </a:lnSpc>
              <a:spcBef>
                <a:spcPts val="0"/>
              </a:spcBef>
              <a:spcAft>
                <a:spcPts val="800"/>
              </a:spcAft>
              <a:buNone/>
            </a:pPr>
            <a:r>
              <a:rPr lang="en-US" sz="1200" b="1" i="1" u="sng" dirty="0">
                <a:highlight>
                  <a:srgbClr val="FFFF00"/>
                </a:highlight>
              </a:rPr>
              <a:t>Challenges and Solutions</a:t>
            </a:r>
            <a:r>
              <a:rPr lang="en-US" sz="1200" dirty="0">
                <a:highlight>
                  <a:srgbClr val="FFFF00"/>
                </a:highlight>
              </a:rPr>
              <a:t>:</a:t>
            </a:r>
            <a:endParaRPr lang="en-US" sz="1200" dirty="0"/>
          </a:p>
          <a:p>
            <a:pPr>
              <a:lnSpc>
                <a:spcPct val="107000"/>
              </a:lnSpc>
              <a:spcBef>
                <a:spcPts val="0"/>
              </a:spcBef>
              <a:spcAft>
                <a:spcPts val="800"/>
              </a:spcAft>
            </a:pPr>
            <a:r>
              <a:rPr lang="en-US" sz="1200" dirty="0"/>
              <a:t>Addressing security concerns, standardization, and mesh network implementation for better connectivity.</a:t>
            </a:r>
          </a:p>
        </p:txBody>
      </p:sp>
    </p:spTree>
    <p:extLst>
      <p:ext uri="{BB962C8B-B14F-4D97-AF65-F5344CB8AC3E}">
        <p14:creationId xmlns:p14="http://schemas.microsoft.com/office/powerpoint/2010/main" val="1089669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CF06-EF21-7E97-692B-59A222523462}"/>
              </a:ext>
            </a:extLst>
          </p:cNvPr>
          <p:cNvSpPr>
            <a:spLocks noGrp="1"/>
          </p:cNvSpPr>
          <p:nvPr>
            <p:ph type="title"/>
          </p:nvPr>
        </p:nvSpPr>
        <p:spPr/>
        <p:txBody>
          <a:bodyPr>
            <a:normAutofit fontScale="90000"/>
          </a:bodyPr>
          <a:lstStyle/>
          <a:p>
            <a:r>
              <a:rPr lang="en-US" dirty="0"/>
              <a:t>Stakeholders in IoT/Smart Home Ecosystem</a:t>
            </a:r>
          </a:p>
        </p:txBody>
      </p:sp>
      <p:sp>
        <p:nvSpPr>
          <p:cNvPr id="4" name="Content Placeholder 3">
            <a:extLst>
              <a:ext uri="{FF2B5EF4-FFF2-40B4-BE49-F238E27FC236}">
                <a16:creationId xmlns:a16="http://schemas.microsoft.com/office/drawing/2014/main" id="{6F82E7FD-D429-A92F-2C8F-B2BFF7E2A664}"/>
              </a:ext>
            </a:extLst>
          </p:cNvPr>
          <p:cNvSpPr>
            <a:spLocks noGrp="1"/>
          </p:cNvSpPr>
          <p:nvPr>
            <p:ph sz="half" idx="1"/>
          </p:nvPr>
        </p:nvSpPr>
        <p:spPr/>
        <p:txBody>
          <a:bodyPr>
            <a:normAutofit/>
          </a:bodyPr>
          <a:lstStyle/>
          <a:p>
            <a:pPr marL="0" indent="0">
              <a:buNone/>
            </a:pPr>
            <a:r>
              <a:rPr lang="en-US" sz="1400" b="1" i="1" u="sng" dirty="0">
                <a:highlight>
                  <a:srgbClr val="FFFF00"/>
                </a:highlight>
              </a:rPr>
              <a:t>Major Stakeholders:</a:t>
            </a:r>
            <a:endParaRPr lang="en-US" sz="1400" b="1" i="1" u="sng" dirty="0"/>
          </a:p>
          <a:p>
            <a:r>
              <a:rPr lang="en-US" sz="1400" dirty="0"/>
              <a:t>Tech Giants: Apple, Google, Amazon</a:t>
            </a:r>
          </a:p>
          <a:p>
            <a:r>
              <a:rPr lang="en-US" sz="1400" dirty="0"/>
              <a:t>Technology Investors, Developers, and Integrators</a:t>
            </a:r>
          </a:p>
          <a:p>
            <a:pPr marL="0" indent="0">
              <a:buNone/>
            </a:pPr>
            <a:r>
              <a:rPr lang="en-US" sz="1400" b="1" i="1" u="sng" dirty="0">
                <a:highlight>
                  <a:srgbClr val="FFFF00"/>
                </a:highlight>
              </a:rPr>
              <a:t>Open Standards:</a:t>
            </a:r>
          </a:p>
          <a:p>
            <a:r>
              <a:rPr lang="en-US" sz="1400" dirty="0"/>
              <a:t>Zigbee (Philips Hue, Logitech, LG, Samsung)</a:t>
            </a:r>
          </a:p>
          <a:p>
            <a:r>
              <a:rPr lang="en-US" sz="1400" dirty="0"/>
              <a:t>Z-Wave (Honeywell, GE, Samsung)</a:t>
            </a:r>
          </a:p>
          <a:p>
            <a:r>
              <a:rPr lang="en-US" sz="1400" dirty="0"/>
              <a:t>Matter/Thread (Apple, Google, </a:t>
            </a:r>
            <a:r>
              <a:rPr lang="en-US" sz="1400" dirty="0" err="1"/>
              <a:t>Nanoleaf</a:t>
            </a:r>
            <a:r>
              <a:rPr lang="en-US" sz="1400" dirty="0"/>
              <a:t>) - hub-less mesh network</a:t>
            </a:r>
          </a:p>
        </p:txBody>
      </p:sp>
      <p:sp>
        <p:nvSpPr>
          <p:cNvPr id="3" name="Content Placeholder 2">
            <a:extLst>
              <a:ext uri="{FF2B5EF4-FFF2-40B4-BE49-F238E27FC236}">
                <a16:creationId xmlns:a16="http://schemas.microsoft.com/office/drawing/2014/main" id="{E8103A09-3D47-8D38-4EEE-99EA5D85DA4A}"/>
              </a:ext>
            </a:extLst>
          </p:cNvPr>
          <p:cNvSpPr>
            <a:spLocks noGrp="1"/>
          </p:cNvSpPr>
          <p:nvPr>
            <p:ph sz="half" idx="2"/>
          </p:nvPr>
        </p:nvSpPr>
        <p:spPr/>
        <p:txBody>
          <a:bodyPr>
            <a:normAutofit/>
          </a:bodyPr>
          <a:lstStyle/>
          <a:p>
            <a:pPr marL="0" indent="0">
              <a:buNone/>
            </a:pPr>
            <a:r>
              <a:rPr lang="en-US" sz="1400" b="1" i="1" u="sng" dirty="0">
                <a:highlight>
                  <a:srgbClr val="FFFF00"/>
                </a:highlight>
              </a:rPr>
              <a:t>Wired Technology Stakeholders:</a:t>
            </a:r>
          </a:p>
          <a:p>
            <a:r>
              <a:rPr lang="en-US" sz="1400" dirty="0"/>
              <a:t>Control4, KNX, </a:t>
            </a:r>
            <a:r>
              <a:rPr lang="en-US" sz="1400" dirty="0" err="1"/>
              <a:t>Loxone</a:t>
            </a:r>
            <a:endParaRPr lang="en-US" sz="1400" dirty="0"/>
          </a:p>
          <a:p>
            <a:pPr marL="0" indent="0">
              <a:buNone/>
            </a:pPr>
            <a:r>
              <a:rPr lang="en-US" sz="1400" b="1" i="1" u="sng" dirty="0">
                <a:highlight>
                  <a:srgbClr val="FFFF00"/>
                </a:highlight>
              </a:rPr>
              <a:t>Trend &amp; Future Outlook:</a:t>
            </a:r>
            <a:endParaRPr lang="en-US" sz="1400" b="1" i="1" u="sng" dirty="0"/>
          </a:p>
          <a:p>
            <a:r>
              <a:rPr lang="en-US" sz="1400" dirty="0"/>
              <a:t>Transition from proprietary to open standards for better interoperability.</a:t>
            </a:r>
          </a:p>
          <a:p>
            <a:r>
              <a:rPr lang="en-US" sz="1400" dirty="0"/>
              <a:t>Anticipated increased collaboration for seamless integration and enhanced security.</a:t>
            </a:r>
          </a:p>
          <a:p>
            <a:endParaRPr lang="en-US" dirty="0"/>
          </a:p>
        </p:txBody>
      </p:sp>
    </p:spTree>
    <p:extLst>
      <p:ext uri="{BB962C8B-B14F-4D97-AF65-F5344CB8AC3E}">
        <p14:creationId xmlns:p14="http://schemas.microsoft.com/office/powerpoint/2010/main" val="823190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DFAB7-7619-5BF7-4671-96DD890B3204}"/>
              </a:ext>
            </a:extLst>
          </p:cNvPr>
          <p:cNvSpPr>
            <a:spLocks noGrp="1"/>
          </p:cNvSpPr>
          <p:nvPr>
            <p:ph type="title"/>
          </p:nvPr>
        </p:nvSpPr>
        <p:spPr>
          <a:xfrm>
            <a:off x="1620442" y="1233199"/>
            <a:ext cx="8977511" cy="649389"/>
          </a:xfrm>
        </p:spPr>
        <p:txBody>
          <a:bodyPr>
            <a:normAutofit fontScale="90000"/>
          </a:bodyPr>
          <a:lstStyle/>
          <a:p>
            <a:r>
              <a:rPr lang="en-US" dirty="0"/>
              <a:t>Societal Impacts (Notable Incidents &amp; Future Impacts)</a:t>
            </a:r>
          </a:p>
        </p:txBody>
      </p:sp>
      <p:sp>
        <p:nvSpPr>
          <p:cNvPr id="5" name="Content Placeholder 4">
            <a:extLst>
              <a:ext uri="{FF2B5EF4-FFF2-40B4-BE49-F238E27FC236}">
                <a16:creationId xmlns:a16="http://schemas.microsoft.com/office/drawing/2014/main" id="{A11350EC-6473-16C0-1746-79D740836F70}"/>
              </a:ext>
            </a:extLst>
          </p:cNvPr>
          <p:cNvSpPr>
            <a:spLocks noGrp="1"/>
          </p:cNvSpPr>
          <p:nvPr>
            <p:ph idx="1"/>
          </p:nvPr>
        </p:nvSpPr>
        <p:spPr>
          <a:xfrm>
            <a:off x="1620444" y="1882588"/>
            <a:ext cx="8977509" cy="3742213"/>
          </a:xfrm>
        </p:spPr>
        <p:txBody>
          <a:bodyPr>
            <a:normAutofit fontScale="92500" lnSpcReduction="20000"/>
          </a:bodyPr>
          <a:lstStyle/>
          <a:p>
            <a:pPr marL="0" indent="0">
              <a:buNone/>
            </a:pPr>
            <a:r>
              <a:rPr lang="en-US" sz="1600" b="1" i="1" u="sng" dirty="0">
                <a:highlight>
                  <a:srgbClr val="FFFF00"/>
                </a:highlight>
              </a:rPr>
              <a:t>Notable Incidents:</a:t>
            </a:r>
          </a:p>
          <a:p>
            <a:r>
              <a:rPr lang="en-US" sz="1600" i="1" u="sng" dirty="0"/>
              <a:t>Amazon Account Lock: </a:t>
            </a:r>
            <a:r>
              <a:rPr lang="en-US" sz="1600" dirty="0"/>
              <a:t>Misinterpreted doorbell greeting led to a customer's smart home access being revoked.</a:t>
            </a:r>
          </a:p>
          <a:p>
            <a:r>
              <a:rPr lang="en-US" sz="1600" i="1" u="sng" dirty="0" err="1"/>
              <a:t>Eufy</a:t>
            </a:r>
            <a:r>
              <a:rPr lang="en-US" sz="1600" i="1" u="sng" dirty="0"/>
              <a:t> Security Claims: </a:t>
            </a:r>
            <a:r>
              <a:rPr lang="en-US" sz="1600" dirty="0"/>
              <a:t>False encryption claims exposed, revealing unauthorized cloud footage upload.</a:t>
            </a:r>
          </a:p>
          <a:p>
            <a:r>
              <a:rPr lang="en-US" sz="1600" i="1" u="sng" dirty="0"/>
              <a:t>Amazon Ring Sharing: </a:t>
            </a:r>
            <a:r>
              <a:rPr lang="en-US" sz="1600" dirty="0"/>
              <a:t>Video access shared with police without user consent multiple times.</a:t>
            </a:r>
          </a:p>
          <a:p>
            <a:r>
              <a:rPr lang="en-US" sz="1600" i="1" u="sng" dirty="0"/>
              <a:t>Chicago:</a:t>
            </a:r>
            <a:r>
              <a:rPr lang="en-US" sz="1600" dirty="0"/>
              <a:t> Most surveilled city in the nation, allows residents to link security cameras into OEMC private sector camera initiative. </a:t>
            </a:r>
            <a:endParaRPr lang="en-US" sz="1600" i="1" u="sng" dirty="0"/>
          </a:p>
          <a:p>
            <a:pPr marL="0" indent="0">
              <a:buNone/>
            </a:pPr>
            <a:r>
              <a:rPr lang="en-US" sz="1600" b="1" i="1" u="sng" dirty="0">
                <a:highlight>
                  <a:srgbClr val="FFFF00"/>
                </a:highlight>
              </a:rPr>
              <a:t>Future Societal Impacts:</a:t>
            </a:r>
          </a:p>
          <a:p>
            <a:r>
              <a:rPr lang="en-US" sz="1600" i="1" u="sng" dirty="0"/>
              <a:t>Privacy Concerns:</a:t>
            </a:r>
            <a:r>
              <a:rPr lang="en-US" sz="1600" dirty="0"/>
              <a:t> Ongoing security issues could exacerbate privacy concerns, potentially leading to stricter regulations. Foreign actors providing services can retract them, locking consumers out.</a:t>
            </a:r>
          </a:p>
          <a:p>
            <a:r>
              <a:rPr lang="en-US" sz="1600" i="1" u="sng" dirty="0"/>
              <a:t>Data Management: </a:t>
            </a:r>
            <a:r>
              <a:rPr lang="en-US" sz="1600" dirty="0"/>
              <a:t>Re-evaluation of smart home device usage and data management practices may occur.</a:t>
            </a:r>
          </a:p>
        </p:txBody>
      </p:sp>
    </p:spTree>
    <p:extLst>
      <p:ext uri="{BB962C8B-B14F-4D97-AF65-F5344CB8AC3E}">
        <p14:creationId xmlns:p14="http://schemas.microsoft.com/office/powerpoint/2010/main" val="1699691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DFAB7-7619-5BF7-4671-96DD890B3204}"/>
              </a:ext>
            </a:extLst>
          </p:cNvPr>
          <p:cNvSpPr>
            <a:spLocks noGrp="1"/>
          </p:cNvSpPr>
          <p:nvPr>
            <p:ph type="title"/>
          </p:nvPr>
        </p:nvSpPr>
        <p:spPr>
          <a:xfrm>
            <a:off x="1615817" y="1272209"/>
            <a:ext cx="9164725" cy="516250"/>
          </a:xfrm>
        </p:spPr>
        <p:txBody>
          <a:bodyPr>
            <a:normAutofit fontScale="90000"/>
          </a:bodyPr>
          <a:lstStyle/>
          <a:p>
            <a:r>
              <a:rPr lang="en-US" dirty="0"/>
              <a:t>Societal Impacts(Positives Vs. Negatives)</a:t>
            </a:r>
          </a:p>
        </p:txBody>
      </p:sp>
      <p:sp>
        <p:nvSpPr>
          <p:cNvPr id="3" name="Content Placeholder 2">
            <a:extLst>
              <a:ext uri="{FF2B5EF4-FFF2-40B4-BE49-F238E27FC236}">
                <a16:creationId xmlns:a16="http://schemas.microsoft.com/office/drawing/2014/main" id="{7F7AC143-0673-0973-408E-7C335BB25363}"/>
              </a:ext>
            </a:extLst>
          </p:cNvPr>
          <p:cNvSpPr>
            <a:spLocks noGrp="1"/>
          </p:cNvSpPr>
          <p:nvPr>
            <p:ph sz="half" idx="1"/>
          </p:nvPr>
        </p:nvSpPr>
        <p:spPr>
          <a:xfrm>
            <a:off x="1615817" y="1788459"/>
            <a:ext cx="4188635" cy="3931857"/>
          </a:xfrm>
        </p:spPr>
        <p:txBody>
          <a:bodyPr>
            <a:normAutofit lnSpcReduction="10000"/>
          </a:bodyPr>
          <a:lstStyle/>
          <a:p>
            <a:pPr marL="0" indent="0">
              <a:lnSpc>
                <a:spcPct val="100000"/>
              </a:lnSpc>
              <a:buNone/>
            </a:pPr>
            <a:r>
              <a:rPr lang="en-US" sz="1600" b="1" i="1" u="sng" dirty="0">
                <a:highlight>
                  <a:srgbClr val="FFFF00"/>
                </a:highlight>
              </a:rPr>
              <a:t>Positives of IoT/Smart Home Devices:</a:t>
            </a:r>
          </a:p>
          <a:p>
            <a:pPr>
              <a:lnSpc>
                <a:spcPct val="100000"/>
              </a:lnSpc>
            </a:pPr>
            <a:r>
              <a:rPr lang="en-US" sz="1600" b="1" i="1" u="sng" dirty="0"/>
              <a:t>Convenience:</a:t>
            </a:r>
            <a:r>
              <a:rPr lang="en-US" sz="1600" dirty="0"/>
              <a:t> The ability to control various aspects of your home remotely or through automated systems provides significant convenience.</a:t>
            </a:r>
          </a:p>
          <a:p>
            <a:pPr>
              <a:lnSpc>
                <a:spcPct val="100000"/>
              </a:lnSpc>
            </a:pPr>
            <a:r>
              <a:rPr lang="en-US" sz="1600" b="1" i="1" u="sng" dirty="0"/>
              <a:t>Safety:</a:t>
            </a:r>
            <a:r>
              <a:rPr lang="en-US" sz="1600" dirty="0"/>
              <a:t> Devices like anti-burglar systems, baby monitors, and fall detectors enhance home safety. </a:t>
            </a:r>
          </a:p>
          <a:p>
            <a:pPr>
              <a:lnSpc>
                <a:spcPct val="100000"/>
              </a:lnSpc>
            </a:pPr>
            <a:r>
              <a:rPr lang="en-US" sz="1600" b="1" i="1" u="sng" dirty="0"/>
              <a:t>Efficiency:</a:t>
            </a:r>
            <a:r>
              <a:rPr lang="en-US" sz="1600" dirty="0"/>
              <a:t> Smart devices can manage energy use more efficiently, leading to cost savings.</a:t>
            </a:r>
          </a:p>
          <a:p>
            <a:pPr>
              <a:lnSpc>
                <a:spcPct val="100000"/>
              </a:lnSpc>
            </a:pPr>
            <a:r>
              <a:rPr lang="en-US" sz="1600" b="1" i="1" u="sng" dirty="0"/>
              <a:t>Accessibility:</a:t>
            </a:r>
            <a:r>
              <a:rPr lang="en-US" sz="1600" dirty="0"/>
              <a:t> For the elderly or disabled, smart home devices can make managing a home easier.</a:t>
            </a:r>
          </a:p>
        </p:txBody>
      </p:sp>
      <p:sp>
        <p:nvSpPr>
          <p:cNvPr id="4" name="Content Placeholder 3">
            <a:extLst>
              <a:ext uri="{FF2B5EF4-FFF2-40B4-BE49-F238E27FC236}">
                <a16:creationId xmlns:a16="http://schemas.microsoft.com/office/drawing/2014/main" id="{FC4C86D9-6516-7D42-F023-E22702804E13}"/>
              </a:ext>
            </a:extLst>
          </p:cNvPr>
          <p:cNvSpPr>
            <a:spLocks noGrp="1"/>
          </p:cNvSpPr>
          <p:nvPr>
            <p:ph sz="half" idx="2"/>
          </p:nvPr>
        </p:nvSpPr>
        <p:spPr>
          <a:xfrm>
            <a:off x="6387548" y="1788457"/>
            <a:ext cx="4188635" cy="3797333"/>
          </a:xfrm>
        </p:spPr>
        <p:txBody>
          <a:bodyPr>
            <a:noAutofit/>
          </a:bodyPr>
          <a:lstStyle/>
          <a:p>
            <a:pPr marL="0" indent="0">
              <a:lnSpc>
                <a:spcPct val="100000"/>
              </a:lnSpc>
              <a:buNone/>
            </a:pPr>
            <a:r>
              <a:rPr lang="en-US" sz="1400" b="1" i="1" u="sng" dirty="0">
                <a:highlight>
                  <a:srgbClr val="FFFF00"/>
                </a:highlight>
              </a:rPr>
              <a:t>Negatives of IoT/Smart Home Devices:</a:t>
            </a:r>
          </a:p>
          <a:p>
            <a:pPr>
              <a:lnSpc>
                <a:spcPct val="100000"/>
              </a:lnSpc>
            </a:pPr>
            <a:r>
              <a:rPr lang="en-US" sz="1400" b="1" i="1" u="sng" dirty="0"/>
              <a:t>Security Breaches: </a:t>
            </a:r>
            <a:r>
              <a:rPr lang="en-US" sz="1400" dirty="0"/>
              <a:t>IoT devices can be vulnerable to hacks, potentially allowing unauthorized access to private information or control over devices. </a:t>
            </a:r>
          </a:p>
          <a:p>
            <a:pPr>
              <a:lnSpc>
                <a:spcPct val="100000"/>
              </a:lnSpc>
            </a:pPr>
            <a:r>
              <a:rPr lang="en-US" sz="1400" b="1" i="1" u="sng" dirty="0"/>
              <a:t>Dependence: </a:t>
            </a:r>
            <a:r>
              <a:rPr lang="en-US" sz="1400" dirty="0"/>
              <a:t>Over-reliance on technology could lead to problems if systems fail or access is lost. The devices being dependent on servers and apps can be used to artificially limit their lifespans</a:t>
            </a:r>
          </a:p>
          <a:p>
            <a:pPr>
              <a:lnSpc>
                <a:spcPct val="100000"/>
              </a:lnSpc>
            </a:pPr>
            <a:r>
              <a:rPr lang="en-US" sz="1400" b="1" i="1" u="sng" dirty="0"/>
              <a:t>Privacy Concerns: </a:t>
            </a:r>
            <a:r>
              <a:rPr lang="en-US" sz="1400" dirty="0"/>
              <a:t>Devices that collect and transmit data, such as security cameras or voice-controlled devices, could be used to infringe on privacy. </a:t>
            </a:r>
          </a:p>
          <a:p>
            <a:pPr>
              <a:lnSpc>
                <a:spcPct val="100000"/>
              </a:lnSpc>
            </a:pPr>
            <a:r>
              <a:rPr lang="en-US" sz="1400" b="1" i="1" u="sng" dirty="0"/>
              <a:t>Inequality: </a:t>
            </a:r>
            <a:r>
              <a:rPr lang="en-US" sz="1400" dirty="0"/>
              <a:t>Access to and the ability to use smart home devices may widen the digital divide, with those unable to afford or use such devices potentially disadvantaged.</a:t>
            </a:r>
          </a:p>
        </p:txBody>
      </p:sp>
    </p:spTree>
    <p:extLst>
      <p:ext uri="{BB962C8B-B14F-4D97-AF65-F5344CB8AC3E}">
        <p14:creationId xmlns:p14="http://schemas.microsoft.com/office/powerpoint/2010/main" val="2032016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EC410-0F67-9753-1204-81F1BE9BEC55}"/>
              </a:ext>
            </a:extLst>
          </p:cNvPr>
          <p:cNvSpPr>
            <a:spLocks noGrp="1"/>
          </p:cNvSpPr>
          <p:nvPr>
            <p:ph type="title"/>
          </p:nvPr>
        </p:nvSpPr>
        <p:spPr/>
        <p:txBody>
          <a:bodyPr>
            <a:normAutofit/>
          </a:bodyPr>
          <a:lstStyle/>
          <a:p>
            <a:r>
              <a:rPr lang="en-US" dirty="0"/>
              <a:t>Technical Operation of the System</a:t>
            </a:r>
            <a:endParaRPr lang="en-US" sz="2000" dirty="0"/>
          </a:p>
        </p:txBody>
      </p:sp>
      <p:sp>
        <p:nvSpPr>
          <p:cNvPr id="5" name="Text Placeholder 4">
            <a:extLst>
              <a:ext uri="{FF2B5EF4-FFF2-40B4-BE49-F238E27FC236}">
                <a16:creationId xmlns:a16="http://schemas.microsoft.com/office/drawing/2014/main" id="{1B51FD83-B30A-D922-8C42-F6D1A431C3A7}"/>
              </a:ext>
            </a:extLst>
          </p:cNvPr>
          <p:cNvSpPr>
            <a:spLocks noGrp="1"/>
          </p:cNvSpPr>
          <p:nvPr>
            <p:ph type="body" idx="1"/>
          </p:nvPr>
        </p:nvSpPr>
        <p:spPr/>
        <p:txBody>
          <a:bodyPr/>
          <a:lstStyle/>
          <a:p>
            <a:r>
              <a:rPr lang="en-US" dirty="0"/>
              <a:t>Smart Home Technologies</a:t>
            </a:r>
          </a:p>
        </p:txBody>
      </p:sp>
      <p:sp>
        <p:nvSpPr>
          <p:cNvPr id="3" name="Content Placeholder 2">
            <a:extLst>
              <a:ext uri="{FF2B5EF4-FFF2-40B4-BE49-F238E27FC236}">
                <a16:creationId xmlns:a16="http://schemas.microsoft.com/office/drawing/2014/main" id="{33C2F21B-469D-5F87-2D1A-89110E2FDEEE}"/>
              </a:ext>
            </a:extLst>
          </p:cNvPr>
          <p:cNvSpPr>
            <a:spLocks noGrp="1"/>
          </p:cNvSpPr>
          <p:nvPr>
            <p:ph sz="half" idx="2"/>
          </p:nvPr>
        </p:nvSpPr>
        <p:spPr/>
        <p:txBody>
          <a:bodyPr>
            <a:noAutofit/>
          </a:bodyPr>
          <a:lstStyle/>
          <a:p>
            <a:pPr marL="0" indent="0">
              <a:buNone/>
            </a:pPr>
            <a:r>
              <a:rPr lang="en-US" sz="1300" b="1" i="1" u="sng" dirty="0">
                <a:highlight>
                  <a:srgbClr val="FFFF00"/>
                </a:highlight>
              </a:rPr>
              <a:t>Smart-Hub Based Systems:</a:t>
            </a:r>
          </a:p>
          <a:p>
            <a:r>
              <a:rPr lang="en-US" sz="1300" i="1" u="sng" dirty="0"/>
              <a:t>Zigbee &amp; </a:t>
            </a:r>
            <a:r>
              <a:rPr lang="en-US" sz="1300" i="1" u="sng" dirty="0" err="1"/>
              <a:t>Zwave</a:t>
            </a:r>
            <a:r>
              <a:rPr lang="en-US" sz="1300" i="1" u="sng" dirty="0"/>
              <a:t>: </a:t>
            </a:r>
            <a:r>
              <a:rPr lang="en-US" sz="1300" dirty="0"/>
              <a:t>Mesh network protocols, sub-1GHz frequency for </a:t>
            </a:r>
            <a:r>
              <a:rPr lang="en-US" sz="1300" dirty="0" err="1"/>
              <a:t>Zwave</a:t>
            </a:r>
            <a:r>
              <a:rPr lang="en-US" sz="1300" dirty="0"/>
              <a:t>, 2.4GHz for Zigbee, require a hub.</a:t>
            </a:r>
          </a:p>
          <a:p>
            <a:r>
              <a:rPr lang="en-US" sz="1300" i="1" u="sng" dirty="0"/>
              <a:t>Lutron:</a:t>
            </a:r>
            <a:r>
              <a:rPr lang="en-US" sz="1300" dirty="0"/>
              <a:t> Proprietary Clear Connect tech, operates sub-1GHz, utilizes its own bridge.</a:t>
            </a:r>
          </a:p>
          <a:p>
            <a:r>
              <a:rPr lang="en-US" sz="1300" i="1" u="sng" dirty="0"/>
              <a:t>Philips Hue: </a:t>
            </a:r>
            <a:r>
              <a:rPr lang="en-US" sz="1300" dirty="0"/>
              <a:t>Uses Zigbee, newer models support Bluetooth.</a:t>
            </a:r>
          </a:p>
          <a:p>
            <a:pPr marL="0" indent="0">
              <a:buNone/>
            </a:pPr>
            <a:r>
              <a:rPr lang="en-US" sz="1300" b="1" i="1" u="sng" dirty="0">
                <a:highlight>
                  <a:srgbClr val="FFFF00"/>
                </a:highlight>
              </a:rPr>
              <a:t>Wi-Fi &amp; Ethernet:</a:t>
            </a:r>
          </a:p>
          <a:p>
            <a:r>
              <a:rPr lang="en-US" sz="1300" i="1" u="sng" dirty="0"/>
              <a:t>Standard Wi-Fi:</a:t>
            </a:r>
            <a:r>
              <a:rPr lang="en-US" sz="1300" dirty="0"/>
              <a:t> Common, suitable for non-battery-powered devices, operates on 2.4GHz or 5GHz.</a:t>
            </a:r>
          </a:p>
          <a:p>
            <a:r>
              <a:rPr lang="en-US" sz="1300" i="1" u="sng" dirty="0"/>
              <a:t>Ethernet: </a:t>
            </a:r>
            <a:r>
              <a:rPr lang="en-US" sz="1300" dirty="0"/>
              <a:t>Utilized by Matter-supporting devices, reliable, wired.</a:t>
            </a:r>
          </a:p>
        </p:txBody>
      </p:sp>
      <p:sp>
        <p:nvSpPr>
          <p:cNvPr id="6" name="Text Placeholder 5">
            <a:extLst>
              <a:ext uri="{FF2B5EF4-FFF2-40B4-BE49-F238E27FC236}">
                <a16:creationId xmlns:a16="http://schemas.microsoft.com/office/drawing/2014/main" id="{84E9981D-681C-39CB-C74C-3FC7FD7CE726}"/>
              </a:ext>
            </a:extLst>
          </p:cNvPr>
          <p:cNvSpPr>
            <a:spLocks noGrp="1"/>
          </p:cNvSpPr>
          <p:nvPr>
            <p:ph type="body" sz="quarter" idx="3"/>
          </p:nvPr>
        </p:nvSpPr>
        <p:spPr/>
        <p:txBody>
          <a:bodyPr/>
          <a:lstStyle/>
          <a:p>
            <a:r>
              <a:rPr lang="en-US" dirty="0"/>
              <a:t>Emerging Protocols</a:t>
            </a:r>
          </a:p>
        </p:txBody>
      </p:sp>
      <p:sp>
        <p:nvSpPr>
          <p:cNvPr id="7" name="Content Placeholder 6">
            <a:extLst>
              <a:ext uri="{FF2B5EF4-FFF2-40B4-BE49-F238E27FC236}">
                <a16:creationId xmlns:a16="http://schemas.microsoft.com/office/drawing/2014/main" id="{1DF7EF82-DD82-7F76-5332-0311AE60BB8A}"/>
              </a:ext>
            </a:extLst>
          </p:cNvPr>
          <p:cNvSpPr>
            <a:spLocks noGrp="1"/>
          </p:cNvSpPr>
          <p:nvPr>
            <p:ph sz="quarter" idx="4"/>
          </p:nvPr>
        </p:nvSpPr>
        <p:spPr/>
        <p:txBody>
          <a:bodyPr>
            <a:normAutofit fontScale="85000" lnSpcReduction="10000"/>
          </a:bodyPr>
          <a:lstStyle/>
          <a:p>
            <a:pPr marL="0" indent="0">
              <a:buNone/>
            </a:pPr>
            <a:r>
              <a:rPr lang="en-US" b="1" i="1" u="sng" dirty="0">
                <a:highlight>
                  <a:srgbClr val="FFFF00"/>
                </a:highlight>
              </a:rPr>
              <a:t>Matter/Thread:</a:t>
            </a:r>
          </a:p>
          <a:p>
            <a:r>
              <a:rPr lang="en-US" dirty="0"/>
              <a:t>Matter: New standard for unifying smart home devices, supports Ethernet.</a:t>
            </a:r>
          </a:p>
          <a:p>
            <a:r>
              <a:rPr lang="en-US" dirty="0"/>
              <a:t>Thread: Low-power, mesh networking with IPv6, enhances scalability.</a:t>
            </a:r>
          </a:p>
          <a:p>
            <a:pPr marL="0" indent="0">
              <a:buNone/>
            </a:pPr>
            <a:r>
              <a:rPr lang="en-US" b="1" i="1" u="sng" dirty="0">
                <a:highlight>
                  <a:srgbClr val="FFFF00"/>
                </a:highlight>
              </a:rPr>
              <a:t>Apple HomeKit:</a:t>
            </a:r>
          </a:p>
          <a:p>
            <a:r>
              <a:rPr lang="en-US" dirty="0"/>
              <a:t>Framework for smart home control within Apple ecosystem, supports Wi-Fi, Bluetooth, and via bridges, Zigbee, and </a:t>
            </a:r>
            <a:r>
              <a:rPr lang="en-US" dirty="0" err="1"/>
              <a:t>Zwave</a:t>
            </a:r>
            <a:r>
              <a:rPr lang="en-US" dirty="0"/>
              <a:t>. </a:t>
            </a:r>
            <a:r>
              <a:rPr lang="en-US" dirty="0" err="1"/>
              <a:t>HomePod</a:t>
            </a:r>
            <a:r>
              <a:rPr lang="en-US" dirty="0"/>
              <a:t> speakers and </a:t>
            </a:r>
            <a:r>
              <a:rPr lang="en-US" dirty="0" err="1"/>
              <a:t>AppleTV’s</a:t>
            </a:r>
            <a:r>
              <a:rPr lang="en-US" dirty="0"/>
              <a:t> are matter controllers</a:t>
            </a:r>
          </a:p>
          <a:p>
            <a:endParaRPr lang="en-US" dirty="0"/>
          </a:p>
        </p:txBody>
      </p:sp>
    </p:spTree>
    <p:extLst>
      <p:ext uri="{BB962C8B-B14F-4D97-AF65-F5344CB8AC3E}">
        <p14:creationId xmlns:p14="http://schemas.microsoft.com/office/powerpoint/2010/main" val="2408625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6EE10F-E603-3BB8-1C7A-8C3FFC7DF420}"/>
              </a:ext>
            </a:extLst>
          </p:cNvPr>
          <p:cNvSpPr>
            <a:spLocks noGrp="1"/>
          </p:cNvSpPr>
          <p:nvPr>
            <p:ph type="title"/>
          </p:nvPr>
        </p:nvSpPr>
        <p:spPr/>
        <p:txBody>
          <a:bodyPr/>
          <a:lstStyle/>
          <a:p>
            <a:r>
              <a:rPr lang="en-US" dirty="0"/>
              <a:t>Demonstration/analysis</a:t>
            </a:r>
          </a:p>
        </p:txBody>
      </p:sp>
      <p:pic>
        <p:nvPicPr>
          <p:cNvPr id="3" name="Content Placeholder 2" descr="A green circuit board with black and red clips&#10;&#10;Description automatically generated">
            <a:extLst>
              <a:ext uri="{FF2B5EF4-FFF2-40B4-BE49-F238E27FC236}">
                <a16:creationId xmlns:a16="http://schemas.microsoft.com/office/drawing/2014/main" id="{53745CEF-949D-E0C9-EB43-1A52D30288B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24720" y="2425700"/>
            <a:ext cx="2370534" cy="3160713"/>
          </a:xfrm>
        </p:spPr>
      </p:pic>
      <p:pic>
        <p:nvPicPr>
          <p:cNvPr id="4" name="Content Placeholder 3">
            <a:extLst>
              <a:ext uri="{FF2B5EF4-FFF2-40B4-BE49-F238E27FC236}">
                <a16:creationId xmlns:a16="http://schemas.microsoft.com/office/drawing/2014/main" id="{7A217722-2E86-A9E3-92C4-41ABB08C6A7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6370638" y="2435027"/>
            <a:ext cx="4189412" cy="3142059"/>
          </a:xfrm>
        </p:spPr>
      </p:pic>
      <p:sp>
        <p:nvSpPr>
          <p:cNvPr id="2" name="TextBox 1">
            <a:extLst>
              <a:ext uri="{FF2B5EF4-FFF2-40B4-BE49-F238E27FC236}">
                <a16:creationId xmlns:a16="http://schemas.microsoft.com/office/drawing/2014/main" id="{87986856-B771-4B92-F1A3-F3F53E0F6D2F}"/>
              </a:ext>
            </a:extLst>
          </p:cNvPr>
          <p:cNvSpPr txBox="1"/>
          <p:nvPr/>
        </p:nvSpPr>
        <p:spPr>
          <a:xfrm>
            <a:off x="2524720" y="5586413"/>
            <a:ext cx="2370534" cy="338554"/>
          </a:xfrm>
          <a:prstGeom prst="rect">
            <a:avLst/>
          </a:prstGeom>
          <a:noFill/>
        </p:spPr>
        <p:txBody>
          <a:bodyPr wrap="square" rtlCol="0">
            <a:spAutoFit/>
          </a:bodyPr>
          <a:lstStyle/>
          <a:p>
            <a:r>
              <a:rPr lang="en-US" sz="800" dirty="0"/>
              <a:t>Above left: Basic 315MHz light remote. Wireless but not ‘smart’.</a:t>
            </a:r>
          </a:p>
        </p:txBody>
      </p:sp>
      <p:sp>
        <p:nvSpPr>
          <p:cNvPr id="6" name="TextBox 5">
            <a:extLst>
              <a:ext uri="{FF2B5EF4-FFF2-40B4-BE49-F238E27FC236}">
                <a16:creationId xmlns:a16="http://schemas.microsoft.com/office/drawing/2014/main" id="{193B6953-820E-3A68-8B67-38C11446B071}"/>
              </a:ext>
            </a:extLst>
          </p:cNvPr>
          <p:cNvSpPr txBox="1"/>
          <p:nvPr/>
        </p:nvSpPr>
        <p:spPr>
          <a:xfrm>
            <a:off x="6370638" y="5586413"/>
            <a:ext cx="4189412" cy="215444"/>
          </a:xfrm>
          <a:prstGeom prst="rect">
            <a:avLst/>
          </a:prstGeom>
          <a:noFill/>
        </p:spPr>
        <p:txBody>
          <a:bodyPr wrap="square" rtlCol="0">
            <a:spAutoFit/>
          </a:bodyPr>
          <a:lstStyle/>
          <a:p>
            <a:r>
              <a:rPr lang="en-US" sz="800" dirty="0"/>
              <a:t>Above right: cheap smart outlet, runs on Wi-Fi. Not weatherproof, like it </a:t>
            </a:r>
            <a:r>
              <a:rPr lang="en-US" sz="800" i="1" dirty="0"/>
              <a:t>claims</a:t>
            </a:r>
            <a:endParaRPr lang="en-US" sz="800" dirty="0"/>
          </a:p>
        </p:txBody>
      </p:sp>
    </p:spTree>
    <p:extLst>
      <p:ext uri="{BB962C8B-B14F-4D97-AF65-F5344CB8AC3E}">
        <p14:creationId xmlns:p14="http://schemas.microsoft.com/office/powerpoint/2010/main" val="3483674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6EE10F-E603-3BB8-1C7A-8C3FFC7DF420}"/>
              </a:ext>
            </a:extLst>
          </p:cNvPr>
          <p:cNvSpPr>
            <a:spLocks noGrp="1"/>
          </p:cNvSpPr>
          <p:nvPr>
            <p:ph type="title"/>
          </p:nvPr>
        </p:nvSpPr>
        <p:spPr/>
        <p:txBody>
          <a:bodyPr/>
          <a:lstStyle/>
          <a:p>
            <a:r>
              <a:rPr lang="en-US" dirty="0"/>
              <a:t>Demonstration/analysis(cont.)</a:t>
            </a:r>
          </a:p>
        </p:txBody>
      </p:sp>
      <p:pic>
        <p:nvPicPr>
          <p:cNvPr id="8" name="Content Placeholder 7" descr="A close-up of a machine&#10;&#10;Description automatically generated">
            <a:extLst>
              <a:ext uri="{FF2B5EF4-FFF2-40B4-BE49-F238E27FC236}">
                <a16:creationId xmlns:a16="http://schemas.microsoft.com/office/drawing/2014/main" id="{94DA8262-1657-DE1A-A97F-364E9A2A29A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24720" y="2425700"/>
            <a:ext cx="2370534" cy="3160713"/>
          </a:xfrm>
        </p:spPr>
      </p:pic>
      <p:pic>
        <p:nvPicPr>
          <p:cNvPr id="4" name="Content Placeholder 3" descr="A green graph on a screen&#10;&#10;Description automatically generated">
            <a:extLst>
              <a:ext uri="{FF2B5EF4-FFF2-40B4-BE49-F238E27FC236}">
                <a16:creationId xmlns:a16="http://schemas.microsoft.com/office/drawing/2014/main" id="{7A217722-2E86-A9E3-92C4-41ABB08C6A7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0638" y="2435027"/>
            <a:ext cx="4189412" cy="3142059"/>
          </a:xfrm>
        </p:spPr>
      </p:pic>
      <p:sp>
        <p:nvSpPr>
          <p:cNvPr id="2" name="TextBox 1">
            <a:extLst>
              <a:ext uri="{FF2B5EF4-FFF2-40B4-BE49-F238E27FC236}">
                <a16:creationId xmlns:a16="http://schemas.microsoft.com/office/drawing/2014/main" id="{964BE5E4-0E6E-623D-D4B8-5277EC4DDD55}"/>
              </a:ext>
            </a:extLst>
          </p:cNvPr>
          <p:cNvSpPr txBox="1"/>
          <p:nvPr/>
        </p:nvSpPr>
        <p:spPr>
          <a:xfrm>
            <a:off x="2524720" y="5586413"/>
            <a:ext cx="2370534" cy="338554"/>
          </a:xfrm>
          <a:prstGeom prst="rect">
            <a:avLst/>
          </a:prstGeom>
          <a:noFill/>
        </p:spPr>
        <p:txBody>
          <a:bodyPr wrap="square" rtlCol="0">
            <a:spAutoFit/>
          </a:bodyPr>
          <a:lstStyle/>
          <a:p>
            <a:r>
              <a:rPr lang="en-US" sz="800" dirty="0"/>
              <a:t>Above left: </a:t>
            </a:r>
            <a:r>
              <a:rPr lang="en-US" sz="800" b="1" dirty="0"/>
              <a:t>SEXY </a:t>
            </a:r>
            <a:r>
              <a:rPr lang="en-US" sz="800" dirty="0"/>
              <a:t>HP Spectrum Analyzer, showing wireless communications </a:t>
            </a:r>
          </a:p>
        </p:txBody>
      </p:sp>
      <p:sp>
        <p:nvSpPr>
          <p:cNvPr id="3" name="TextBox 2">
            <a:extLst>
              <a:ext uri="{FF2B5EF4-FFF2-40B4-BE49-F238E27FC236}">
                <a16:creationId xmlns:a16="http://schemas.microsoft.com/office/drawing/2014/main" id="{5BC0290E-C610-30AB-5ECD-B15B395426E1}"/>
              </a:ext>
            </a:extLst>
          </p:cNvPr>
          <p:cNvSpPr txBox="1"/>
          <p:nvPr/>
        </p:nvSpPr>
        <p:spPr>
          <a:xfrm>
            <a:off x="6370638" y="5586413"/>
            <a:ext cx="4189412" cy="215444"/>
          </a:xfrm>
          <a:prstGeom prst="rect">
            <a:avLst/>
          </a:prstGeom>
          <a:noFill/>
        </p:spPr>
        <p:txBody>
          <a:bodyPr wrap="square" rtlCol="0">
            <a:spAutoFit/>
          </a:bodyPr>
          <a:lstStyle/>
          <a:p>
            <a:r>
              <a:rPr lang="en-US" sz="800" dirty="0"/>
              <a:t>Above right: Analyzer showing remote transmitting</a:t>
            </a:r>
          </a:p>
        </p:txBody>
      </p:sp>
    </p:spTree>
    <p:extLst>
      <p:ext uri="{BB962C8B-B14F-4D97-AF65-F5344CB8AC3E}">
        <p14:creationId xmlns:p14="http://schemas.microsoft.com/office/powerpoint/2010/main" val="3514175808"/>
      </p:ext>
    </p:extLst>
  </p:cSld>
  <p:clrMapOvr>
    <a:masterClrMapping/>
  </p:clrMapOvr>
</p:sld>
</file>

<file path=ppt/theme/theme1.xml><?xml version="1.0" encoding="utf-8"?>
<a:theme xmlns:a="http://schemas.openxmlformats.org/drawingml/2006/main" name="Limelight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587</TotalTime>
  <Words>3436</Words>
  <Application>Microsoft Office PowerPoint</Application>
  <PresentationFormat>Widescreen</PresentationFormat>
  <Paragraphs>153</Paragraphs>
  <Slides>17</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Times New Roman</vt:lpstr>
      <vt:lpstr>Trade Gothic Next Cond</vt:lpstr>
      <vt:lpstr>Trade Gothic Next Light</vt:lpstr>
      <vt:lpstr>LimelightVTI</vt:lpstr>
      <vt:lpstr>Smart Home IoT Devices</vt:lpstr>
      <vt:lpstr>A brief Overview</vt:lpstr>
      <vt:lpstr>History of Iot/smart home devices</vt:lpstr>
      <vt:lpstr>Stakeholders in IoT/Smart Home Ecosystem</vt:lpstr>
      <vt:lpstr>Societal Impacts (Notable Incidents &amp; Future Impacts)</vt:lpstr>
      <vt:lpstr>Societal Impacts(Positives Vs. Negatives)</vt:lpstr>
      <vt:lpstr>Technical Operation of the System</vt:lpstr>
      <vt:lpstr>Demonstration/analysis</vt:lpstr>
      <vt:lpstr>Demonstration/analysis(cont.)</vt:lpstr>
      <vt:lpstr>Demonstration/analysis(cont.)</vt:lpstr>
      <vt:lpstr>Demonstration/analysis(cont.)</vt:lpstr>
      <vt:lpstr>reflection</vt:lpstr>
      <vt:lpstr>IoT/Smart Home Software &amp; UI Options</vt:lpstr>
      <vt:lpstr>Conclusion</vt:lpstr>
      <vt:lpstr>Questions?</vt:lpstr>
      <vt:lpstr>Citations</vt:lpstr>
      <vt:lpstr>Citations (Cont.)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Marcel Shaffer (RIT Student)</dc:creator>
  <cp:lastModifiedBy>Kenzie Moore</cp:lastModifiedBy>
  <cp:revision>19</cp:revision>
  <dcterms:created xsi:type="dcterms:W3CDTF">2023-11-01T19:37:42Z</dcterms:created>
  <dcterms:modified xsi:type="dcterms:W3CDTF">2023-11-06T20:07:05Z</dcterms:modified>
</cp:coreProperties>
</file>

<file path=docProps/thumbnail.jpeg>
</file>